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97" r:id="rId2"/>
    <p:sldId id="276" r:id="rId3"/>
    <p:sldId id="304" r:id="rId4"/>
    <p:sldId id="299" r:id="rId5"/>
    <p:sldId id="275" r:id="rId6"/>
    <p:sldId id="302" r:id="rId7"/>
    <p:sldId id="303" r:id="rId8"/>
    <p:sldId id="273" r:id="rId9"/>
    <p:sldId id="295" r:id="rId10"/>
    <p:sldId id="305" r:id="rId11"/>
    <p:sldId id="265" r:id="rId12"/>
    <p:sldId id="263" r:id="rId13"/>
    <p:sldId id="264" r:id="rId14"/>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069" autoAdjust="0"/>
    <p:restoredTop sz="94660"/>
  </p:normalViewPr>
  <p:slideViewPr>
    <p:cSldViewPr>
      <p:cViewPr varScale="1">
        <p:scale>
          <a:sx n="123" d="100"/>
          <a:sy n="123" d="100"/>
        </p:scale>
        <p:origin x="1458"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ECC3E94-CFE5-4D43-B83F-DFD2C2EEF0D0}"/>
              </a:ext>
            </a:extLst>
          </p:cNvPr>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575E4903-8CFA-4755-A320-1CDA684F51DA}"/>
              </a:ext>
            </a:extLst>
          </p:cNvPr>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6FD74740-DBD7-499B-826C-ABA86AAA97AB}" type="datetimeFigureOut">
              <a:rPr lang="en-GB" smtClean="0"/>
              <a:t>09/05/2023</a:t>
            </a:fld>
            <a:endParaRPr lang="en-GB"/>
          </a:p>
        </p:txBody>
      </p:sp>
      <p:sp>
        <p:nvSpPr>
          <p:cNvPr id="4" name="Footer Placeholder 3">
            <a:extLst>
              <a:ext uri="{FF2B5EF4-FFF2-40B4-BE49-F238E27FC236}">
                <a16:creationId xmlns:a16="http://schemas.microsoft.com/office/drawing/2014/main" id="{06E69B41-55AD-47FE-8F5C-5D1F3DBAB2AA}"/>
              </a:ext>
            </a:extLst>
          </p:cNvPr>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843C00F7-C715-46C3-BD04-3A92BD053D23}"/>
              </a:ext>
            </a:extLst>
          </p:cNvPr>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B5D03678-C523-4EEF-A7B3-59A5BC8C0A97}" type="slidenum">
              <a:rPr lang="en-GB" smtClean="0"/>
              <a:t>‹#›</a:t>
            </a:fld>
            <a:endParaRPr lang="en-GB"/>
          </a:p>
        </p:txBody>
      </p:sp>
    </p:spTree>
    <p:extLst>
      <p:ext uri="{BB962C8B-B14F-4D97-AF65-F5344CB8AC3E}">
        <p14:creationId xmlns:p14="http://schemas.microsoft.com/office/powerpoint/2010/main" val="4014781474"/>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49C80DAB-156C-473F-A2FE-52F85D6EE782}" type="datetimeFigureOut">
              <a:rPr lang="en-GB" smtClean="0"/>
              <a:t>09/05/2023</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5EAB5CEE-214A-4B2B-97FD-F47841D51B2E}" type="slidenum">
              <a:rPr lang="en-GB" smtClean="0"/>
              <a:t>‹#›</a:t>
            </a:fld>
            <a:endParaRPr lang="en-GB"/>
          </a:p>
        </p:txBody>
      </p:sp>
    </p:spTree>
    <p:extLst>
      <p:ext uri="{BB962C8B-B14F-4D97-AF65-F5344CB8AC3E}">
        <p14:creationId xmlns:p14="http://schemas.microsoft.com/office/powerpoint/2010/main" val="1055612912"/>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8061821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shows the </a:t>
            </a:r>
            <a:r>
              <a:rPr lang="en-GB" baseline="0" dirty="0"/>
              <a:t>proportion of appointments that are with </a:t>
            </a:r>
            <a:r>
              <a:rPr lang="en-GB" baseline="0"/>
              <a:t>the personal dr</a:t>
            </a:r>
            <a:r>
              <a:rPr lang="en-GB" baseline="0" dirty="0"/>
              <a:t> for each of these five year age groups. Overall the m</a:t>
            </a:r>
            <a:r>
              <a:rPr lang="en-GB" dirty="0"/>
              <a:t>ean is 51%, median</a:t>
            </a:r>
            <a:r>
              <a:rPr lang="en-GB" baseline="0" dirty="0"/>
              <a:t> 0.5. I should just say that if you take out appointments with registrars, the entire line moves up by 10 percentage points. </a:t>
            </a:r>
            <a:endParaRPr lang="en-GB" dirty="0"/>
          </a:p>
        </p:txBody>
      </p:sp>
    </p:spTree>
    <p:extLst>
      <p:ext uri="{BB962C8B-B14F-4D97-AF65-F5344CB8AC3E}">
        <p14:creationId xmlns:p14="http://schemas.microsoft.com/office/powerpoint/2010/main" val="21179890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D927A3C4-8200-4555-9756-4CD3F763D708}" type="datetime1">
              <a:rPr lang="en-GB" smtClean="0"/>
              <a:t>09/05/2023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446A565-EC80-4073-93AF-7AA5E695E304}" type="slidenum">
              <a:rPr lang="en-GB" smtClean="0"/>
              <a:t>‹#›</a:t>
            </a:fld>
            <a:endParaRPr lang="en-GB"/>
          </a:p>
        </p:txBody>
      </p:sp>
    </p:spTree>
    <p:extLst>
      <p:ext uri="{BB962C8B-B14F-4D97-AF65-F5344CB8AC3E}">
        <p14:creationId xmlns:p14="http://schemas.microsoft.com/office/powerpoint/2010/main" val="19104971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EA9E3A5-9E3E-4BAF-ABA8-B0DDF641B34B}" type="datetime1">
              <a:rPr lang="en-GB" smtClean="0"/>
              <a:t>09/05/2023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446A565-EC80-4073-93AF-7AA5E695E304}" type="slidenum">
              <a:rPr lang="en-GB" smtClean="0"/>
              <a:t>‹#›</a:t>
            </a:fld>
            <a:endParaRPr lang="en-GB"/>
          </a:p>
        </p:txBody>
      </p:sp>
    </p:spTree>
    <p:extLst>
      <p:ext uri="{BB962C8B-B14F-4D97-AF65-F5344CB8AC3E}">
        <p14:creationId xmlns:p14="http://schemas.microsoft.com/office/powerpoint/2010/main" val="4780063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F789045-9579-4AC8-ADE4-83C6DC36D551}" type="datetime1">
              <a:rPr lang="en-GB" smtClean="0"/>
              <a:t>09/05/2023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446A565-EC80-4073-93AF-7AA5E695E304}" type="slidenum">
              <a:rPr lang="en-GB" smtClean="0"/>
              <a:t>‹#›</a:t>
            </a:fld>
            <a:endParaRPr lang="en-GB"/>
          </a:p>
        </p:txBody>
      </p:sp>
    </p:spTree>
    <p:extLst>
      <p:ext uri="{BB962C8B-B14F-4D97-AF65-F5344CB8AC3E}">
        <p14:creationId xmlns:p14="http://schemas.microsoft.com/office/powerpoint/2010/main" val="30952651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0B7F19C-160D-45FE-923D-B49BA9E297FE}" type="datetime1">
              <a:rPr lang="en-GB" smtClean="0"/>
              <a:t>09/05/2023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446A565-EC80-4073-93AF-7AA5E695E304}" type="slidenum">
              <a:rPr lang="en-GB" smtClean="0"/>
              <a:t>‹#›</a:t>
            </a:fld>
            <a:endParaRPr lang="en-GB"/>
          </a:p>
        </p:txBody>
      </p:sp>
    </p:spTree>
    <p:extLst>
      <p:ext uri="{BB962C8B-B14F-4D97-AF65-F5344CB8AC3E}">
        <p14:creationId xmlns:p14="http://schemas.microsoft.com/office/powerpoint/2010/main" val="33457184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8E7629D-C862-4CB6-A28E-B2269B9F5B9A}" type="datetime1">
              <a:rPr lang="en-GB" smtClean="0"/>
              <a:t>09/05/2023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446A565-EC80-4073-93AF-7AA5E695E304}" type="slidenum">
              <a:rPr lang="en-GB" smtClean="0"/>
              <a:t>‹#›</a:t>
            </a:fld>
            <a:endParaRPr lang="en-GB"/>
          </a:p>
        </p:txBody>
      </p:sp>
    </p:spTree>
    <p:extLst>
      <p:ext uri="{BB962C8B-B14F-4D97-AF65-F5344CB8AC3E}">
        <p14:creationId xmlns:p14="http://schemas.microsoft.com/office/powerpoint/2010/main" val="3335602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DED8FC0-C20D-43A3-9BD1-5F644126662E}" type="datetime1">
              <a:rPr lang="en-GB" smtClean="0"/>
              <a:t>09/05/2023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446A565-EC80-4073-93AF-7AA5E695E304}" type="slidenum">
              <a:rPr lang="en-GB" smtClean="0"/>
              <a:t>‹#›</a:t>
            </a:fld>
            <a:endParaRPr lang="en-GB"/>
          </a:p>
        </p:txBody>
      </p:sp>
    </p:spTree>
    <p:extLst>
      <p:ext uri="{BB962C8B-B14F-4D97-AF65-F5344CB8AC3E}">
        <p14:creationId xmlns:p14="http://schemas.microsoft.com/office/powerpoint/2010/main" val="9318929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CA278A04-B956-4768-BADB-C830119CE9C1}" type="datetime1">
              <a:rPr lang="en-GB" smtClean="0"/>
              <a:t>09/05/2023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446A565-EC80-4073-93AF-7AA5E695E304}" type="slidenum">
              <a:rPr lang="en-GB" smtClean="0"/>
              <a:t>‹#›</a:t>
            </a:fld>
            <a:endParaRPr lang="en-GB"/>
          </a:p>
        </p:txBody>
      </p:sp>
    </p:spTree>
    <p:extLst>
      <p:ext uri="{BB962C8B-B14F-4D97-AF65-F5344CB8AC3E}">
        <p14:creationId xmlns:p14="http://schemas.microsoft.com/office/powerpoint/2010/main" val="7903370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676F0B3-CBD9-4C0E-B7A2-53751F118297}" type="datetime1">
              <a:rPr lang="en-GB" smtClean="0"/>
              <a:t>09/05/2023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446A565-EC80-4073-93AF-7AA5E695E304}" type="slidenum">
              <a:rPr lang="en-GB" smtClean="0"/>
              <a:t>‹#›</a:t>
            </a:fld>
            <a:endParaRPr lang="en-GB"/>
          </a:p>
        </p:txBody>
      </p:sp>
    </p:spTree>
    <p:extLst>
      <p:ext uri="{BB962C8B-B14F-4D97-AF65-F5344CB8AC3E}">
        <p14:creationId xmlns:p14="http://schemas.microsoft.com/office/powerpoint/2010/main" val="38039319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9E0CB6-DB20-4F94-8C5D-B69F00BBD9B9}" type="datetime1">
              <a:rPr lang="en-GB" smtClean="0"/>
              <a:t>09/05/2023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446A565-EC80-4073-93AF-7AA5E695E304}" type="slidenum">
              <a:rPr lang="en-GB" smtClean="0"/>
              <a:t>‹#›</a:t>
            </a:fld>
            <a:endParaRPr lang="en-GB"/>
          </a:p>
        </p:txBody>
      </p:sp>
    </p:spTree>
    <p:extLst>
      <p:ext uri="{BB962C8B-B14F-4D97-AF65-F5344CB8AC3E}">
        <p14:creationId xmlns:p14="http://schemas.microsoft.com/office/powerpoint/2010/main" val="13165478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3FC6F8B-5AE3-42CB-820F-D4F9EA7B7B9C}" type="datetime1">
              <a:rPr lang="en-GB" smtClean="0"/>
              <a:t>09/05/2023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446A565-EC80-4073-93AF-7AA5E695E304}" type="slidenum">
              <a:rPr lang="en-GB" smtClean="0"/>
              <a:t>‹#›</a:t>
            </a:fld>
            <a:endParaRPr lang="en-GB"/>
          </a:p>
        </p:txBody>
      </p:sp>
    </p:spTree>
    <p:extLst>
      <p:ext uri="{BB962C8B-B14F-4D97-AF65-F5344CB8AC3E}">
        <p14:creationId xmlns:p14="http://schemas.microsoft.com/office/powerpoint/2010/main" val="17337571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42CBAD5-F279-4794-B3DF-828C356D20B3}" type="datetime1">
              <a:rPr lang="en-GB" smtClean="0"/>
              <a:t>09/05/2023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446A565-EC80-4073-93AF-7AA5E695E304}" type="slidenum">
              <a:rPr lang="en-GB" smtClean="0"/>
              <a:t>‹#›</a:t>
            </a:fld>
            <a:endParaRPr lang="en-GB"/>
          </a:p>
        </p:txBody>
      </p:sp>
    </p:spTree>
    <p:extLst>
      <p:ext uri="{BB962C8B-B14F-4D97-AF65-F5344CB8AC3E}">
        <p14:creationId xmlns:p14="http://schemas.microsoft.com/office/powerpoint/2010/main" val="16487896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8E6290-890F-476D-8E40-7F839B913102}" type="datetime1">
              <a:rPr lang="en-GB" smtClean="0"/>
              <a:t>09/05/2023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46A565-EC80-4073-93AF-7AA5E695E304}" type="slidenum">
              <a:rPr lang="en-GB" smtClean="0"/>
              <a:t>‹#›</a:t>
            </a:fld>
            <a:endParaRPr lang="en-GB"/>
          </a:p>
        </p:txBody>
      </p:sp>
    </p:spTree>
    <p:extLst>
      <p:ext uri="{BB962C8B-B14F-4D97-AF65-F5344CB8AC3E}">
        <p14:creationId xmlns:p14="http://schemas.microsoft.com/office/powerpoint/2010/main" val="28505168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7226" y="908720"/>
            <a:ext cx="5393325" cy="5911745"/>
          </a:xfrm>
          <a:prstGeom prst="rect">
            <a:avLst/>
          </a:prstGeom>
          <a:noFill/>
          <a:ln>
            <a:noFill/>
          </a:ln>
          <a:effectLst>
            <a:glow rad="127000">
              <a:schemeClr val="accent1">
                <a:alpha val="0"/>
              </a:schemeClr>
            </a:glo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 name="Picture 2" descr="Image result for st leonard's practice exet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1739" y="28140"/>
            <a:ext cx="1566040" cy="653475"/>
          </a:xfrm>
          <a:prstGeom prst="rect">
            <a:avLst/>
          </a:prstGeom>
          <a:noFill/>
          <a:effectLst>
            <a:softEdge rad="0"/>
          </a:effectLst>
          <a:extLst>
            <a:ext uri="{909E8E84-426E-40DD-AFC4-6F175D3DCCD1}">
              <a14:hiddenFill xmlns:a14="http://schemas.microsoft.com/office/drawing/2010/main">
                <a:solidFill>
                  <a:srgbClr val="FFFFFF"/>
                </a:solidFill>
              </a14:hiddenFill>
            </a:ext>
          </a:extLst>
        </p:spPr>
      </p:pic>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08677" y="41712"/>
            <a:ext cx="1070054" cy="626330"/>
          </a:xfrm>
          <a:prstGeom prst="rect">
            <a:avLst/>
          </a:prstGeom>
        </p:spPr>
      </p:pic>
      <p:sp>
        <p:nvSpPr>
          <p:cNvPr id="6" name="TextBox 5"/>
          <p:cNvSpPr txBox="1"/>
          <p:nvPr/>
        </p:nvSpPr>
        <p:spPr>
          <a:xfrm>
            <a:off x="5163380" y="1837273"/>
            <a:ext cx="1549392" cy="1015663"/>
          </a:xfrm>
          <a:prstGeom prst="rect">
            <a:avLst/>
          </a:prstGeom>
          <a:noFill/>
        </p:spPr>
        <p:txBody>
          <a:bodyPr wrap="square" rtlCol="0">
            <a:spAutoFit/>
          </a:bodyPr>
          <a:lstStyle/>
          <a:p>
            <a:pPr algn="ctr"/>
            <a:r>
              <a:rPr lang="en-GB" sz="2000" b="1" dirty="0"/>
              <a:t>Reduced hospital admissions</a:t>
            </a:r>
          </a:p>
        </p:txBody>
      </p:sp>
      <p:sp>
        <p:nvSpPr>
          <p:cNvPr id="7" name="TextBox 6"/>
          <p:cNvSpPr txBox="1"/>
          <p:nvPr/>
        </p:nvSpPr>
        <p:spPr>
          <a:xfrm>
            <a:off x="3635896" y="1418872"/>
            <a:ext cx="1549392" cy="707886"/>
          </a:xfrm>
          <a:prstGeom prst="rect">
            <a:avLst/>
          </a:prstGeom>
          <a:noFill/>
        </p:spPr>
        <p:txBody>
          <a:bodyPr wrap="square" rtlCol="0">
            <a:spAutoFit/>
          </a:bodyPr>
          <a:lstStyle/>
          <a:p>
            <a:pPr algn="ctr"/>
            <a:r>
              <a:rPr lang="en-GB" sz="2000" b="1" dirty="0"/>
              <a:t>Reduced Mortality</a:t>
            </a:r>
          </a:p>
        </p:txBody>
      </p:sp>
      <p:sp>
        <p:nvSpPr>
          <p:cNvPr id="8" name="TextBox 7"/>
          <p:cNvSpPr txBox="1"/>
          <p:nvPr/>
        </p:nvSpPr>
        <p:spPr>
          <a:xfrm>
            <a:off x="2158512" y="1837273"/>
            <a:ext cx="1549392" cy="1015663"/>
          </a:xfrm>
          <a:prstGeom prst="rect">
            <a:avLst/>
          </a:prstGeom>
          <a:noFill/>
        </p:spPr>
        <p:txBody>
          <a:bodyPr wrap="square" rtlCol="0">
            <a:spAutoFit/>
          </a:bodyPr>
          <a:lstStyle/>
          <a:p>
            <a:pPr algn="ctr"/>
            <a:r>
              <a:rPr lang="en-GB" sz="2000" b="1" dirty="0"/>
              <a:t>Reduced A&amp;E attendance</a:t>
            </a:r>
          </a:p>
        </p:txBody>
      </p:sp>
      <p:sp>
        <p:nvSpPr>
          <p:cNvPr id="9" name="TextBox 8"/>
          <p:cNvSpPr txBox="1"/>
          <p:nvPr/>
        </p:nvSpPr>
        <p:spPr>
          <a:xfrm>
            <a:off x="3710344" y="5373216"/>
            <a:ext cx="1474944" cy="1015663"/>
          </a:xfrm>
          <a:prstGeom prst="rect">
            <a:avLst/>
          </a:prstGeom>
          <a:noFill/>
        </p:spPr>
        <p:txBody>
          <a:bodyPr wrap="square" rtlCol="0">
            <a:spAutoFit/>
          </a:bodyPr>
          <a:lstStyle/>
          <a:p>
            <a:pPr algn="ctr"/>
            <a:r>
              <a:rPr lang="en-GB" sz="2000" b="1" dirty="0"/>
              <a:t>Improved patient satisfaction</a:t>
            </a:r>
          </a:p>
        </p:txBody>
      </p:sp>
      <p:sp>
        <p:nvSpPr>
          <p:cNvPr id="11" name="TextBox 10"/>
          <p:cNvSpPr txBox="1"/>
          <p:nvPr/>
        </p:nvSpPr>
        <p:spPr>
          <a:xfrm>
            <a:off x="1497441" y="3349441"/>
            <a:ext cx="1820195" cy="1015663"/>
          </a:xfrm>
          <a:prstGeom prst="rect">
            <a:avLst/>
          </a:prstGeom>
          <a:noFill/>
        </p:spPr>
        <p:txBody>
          <a:bodyPr wrap="square" rtlCol="0">
            <a:spAutoFit/>
          </a:bodyPr>
          <a:lstStyle/>
          <a:p>
            <a:pPr algn="ctr"/>
            <a:r>
              <a:rPr lang="en-GB" sz="2000" b="1" dirty="0"/>
              <a:t>Improved doctor-patient relationship</a:t>
            </a:r>
          </a:p>
        </p:txBody>
      </p:sp>
      <p:sp>
        <p:nvSpPr>
          <p:cNvPr id="12" name="TextBox 11"/>
          <p:cNvSpPr txBox="1"/>
          <p:nvPr/>
        </p:nvSpPr>
        <p:spPr>
          <a:xfrm>
            <a:off x="2158512" y="4624918"/>
            <a:ext cx="1645763" cy="1323439"/>
          </a:xfrm>
          <a:prstGeom prst="rect">
            <a:avLst/>
          </a:prstGeom>
          <a:noFill/>
        </p:spPr>
        <p:txBody>
          <a:bodyPr wrap="square" rtlCol="0">
            <a:spAutoFit/>
          </a:bodyPr>
          <a:lstStyle/>
          <a:p>
            <a:pPr algn="ctr"/>
            <a:r>
              <a:rPr lang="en-GB" sz="2000" b="1" dirty="0"/>
              <a:t>Improved concordance with medical advice</a:t>
            </a:r>
          </a:p>
        </p:txBody>
      </p:sp>
      <p:sp>
        <p:nvSpPr>
          <p:cNvPr id="15" name="TextBox 14"/>
          <p:cNvSpPr txBox="1"/>
          <p:nvPr/>
        </p:nvSpPr>
        <p:spPr>
          <a:xfrm>
            <a:off x="5185288" y="4865384"/>
            <a:ext cx="1420543" cy="1015663"/>
          </a:xfrm>
          <a:prstGeom prst="rect">
            <a:avLst/>
          </a:prstGeom>
          <a:noFill/>
        </p:spPr>
        <p:txBody>
          <a:bodyPr wrap="square" rtlCol="0">
            <a:spAutoFit/>
          </a:bodyPr>
          <a:lstStyle/>
          <a:p>
            <a:pPr algn="ctr"/>
            <a:r>
              <a:rPr lang="en-GB" sz="2000" b="1" dirty="0"/>
              <a:t>Improved quality of care</a:t>
            </a:r>
          </a:p>
        </p:txBody>
      </p:sp>
      <p:sp>
        <p:nvSpPr>
          <p:cNvPr id="2" name="TextBox 1">
            <a:extLst>
              <a:ext uri="{FF2B5EF4-FFF2-40B4-BE49-F238E27FC236}">
                <a16:creationId xmlns:a16="http://schemas.microsoft.com/office/drawing/2014/main" id="{086452CA-B78F-4354-0111-FE87610E904D}"/>
              </a:ext>
            </a:extLst>
          </p:cNvPr>
          <p:cNvSpPr txBox="1"/>
          <p:nvPr/>
        </p:nvSpPr>
        <p:spPr>
          <a:xfrm>
            <a:off x="550273" y="6428075"/>
            <a:ext cx="6336704" cy="338554"/>
          </a:xfrm>
          <a:prstGeom prst="rect">
            <a:avLst/>
          </a:prstGeom>
          <a:noFill/>
        </p:spPr>
        <p:txBody>
          <a:bodyPr wrap="square" rtlCol="0">
            <a:spAutoFit/>
          </a:bodyPr>
          <a:lstStyle/>
          <a:p>
            <a:r>
              <a:rPr lang="en-GB" sz="1600" dirty="0"/>
              <a:t>© St Leonard’s Practice 2022</a:t>
            </a:r>
          </a:p>
        </p:txBody>
      </p:sp>
    </p:spTree>
    <p:extLst>
      <p:ext uri="{BB962C8B-B14F-4D97-AF65-F5344CB8AC3E}">
        <p14:creationId xmlns:p14="http://schemas.microsoft.com/office/powerpoint/2010/main" val="3384217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mage preview">
            <a:extLst>
              <a:ext uri="{FF2B5EF4-FFF2-40B4-BE49-F238E27FC236}">
                <a16:creationId xmlns:a16="http://schemas.microsoft.com/office/drawing/2014/main" id="{62A06B94-B5CB-42D8-AFAA-24FEE78FE28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619672" y="260648"/>
            <a:ext cx="6065170" cy="3024336"/>
          </a:xfrm>
          <a:prstGeom prst="rect">
            <a:avLst/>
          </a:prstGeom>
          <a:noFill/>
          <a:ln>
            <a:noFill/>
          </a:ln>
        </p:spPr>
      </p:pic>
      <p:pic>
        <p:nvPicPr>
          <p:cNvPr id="5" name="Picture 4">
            <a:extLst>
              <a:ext uri="{FF2B5EF4-FFF2-40B4-BE49-F238E27FC236}">
                <a16:creationId xmlns:a16="http://schemas.microsoft.com/office/drawing/2014/main" id="{D638A2BD-A9BA-4200-9BB7-346CB8A62767}"/>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619672" y="3458880"/>
            <a:ext cx="6093543" cy="3024336"/>
          </a:xfrm>
          <a:prstGeom prst="rect">
            <a:avLst/>
          </a:prstGeom>
          <a:noFill/>
          <a:ln>
            <a:noFill/>
          </a:ln>
        </p:spPr>
      </p:pic>
      <p:pic>
        <p:nvPicPr>
          <p:cNvPr id="2" name="Picture 1">
            <a:extLst>
              <a:ext uri="{FF2B5EF4-FFF2-40B4-BE49-F238E27FC236}">
                <a16:creationId xmlns:a16="http://schemas.microsoft.com/office/drawing/2014/main" id="{95C67E83-EAA5-D23E-64C8-5E2B8CC8DE0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08677" y="41712"/>
            <a:ext cx="1070054" cy="626330"/>
          </a:xfrm>
          <a:prstGeom prst="rect">
            <a:avLst/>
          </a:prstGeom>
        </p:spPr>
      </p:pic>
      <p:pic>
        <p:nvPicPr>
          <p:cNvPr id="3" name="Picture 2" descr="Image result for st leonard's practice exeter">
            <a:extLst>
              <a:ext uri="{FF2B5EF4-FFF2-40B4-BE49-F238E27FC236}">
                <a16:creationId xmlns:a16="http://schemas.microsoft.com/office/drawing/2014/main" id="{36B8AEE1-B9A3-D0BF-300B-7C0EE1F3B48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1739" y="28140"/>
            <a:ext cx="1566040" cy="653475"/>
          </a:xfrm>
          <a:prstGeom prst="rect">
            <a:avLst/>
          </a:prstGeom>
          <a:noFill/>
          <a:effectLst>
            <a:softEdge rad="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750371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282" y="260648"/>
            <a:ext cx="8856984" cy="1008112"/>
          </a:xfrm>
        </p:spPr>
        <p:txBody>
          <a:bodyPr>
            <a:normAutofit/>
          </a:bodyPr>
          <a:lstStyle/>
          <a:p>
            <a:pPr algn="ctr"/>
            <a:r>
              <a:rPr lang="en-GB" dirty="0"/>
              <a:t>SLICC by 5 year age band 2016-2017</a:t>
            </a:r>
          </a:p>
        </p:txBody>
      </p:sp>
      <p:sp>
        <p:nvSpPr>
          <p:cNvPr id="5"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6"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pic>
        <p:nvPicPr>
          <p:cNvPr id="4101"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1753" y="1268760"/>
            <a:ext cx="7044349" cy="4032448"/>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7481454" y="2492896"/>
            <a:ext cx="1662546" cy="1200329"/>
          </a:xfrm>
          <a:prstGeom prst="rect">
            <a:avLst/>
          </a:prstGeom>
          <a:noFill/>
        </p:spPr>
        <p:txBody>
          <a:bodyPr wrap="square" rtlCol="0">
            <a:spAutoFit/>
          </a:bodyPr>
          <a:lstStyle/>
          <a:p>
            <a:r>
              <a:rPr lang="en-GB" dirty="0">
                <a:latin typeface="+mj-lt"/>
              </a:rPr>
              <a:t>Error bars represent 95% Confidence Intervals</a:t>
            </a:r>
          </a:p>
        </p:txBody>
      </p:sp>
      <p:sp>
        <p:nvSpPr>
          <p:cNvPr id="9" name="TextBox 8">
            <a:extLst>
              <a:ext uri="{FF2B5EF4-FFF2-40B4-BE49-F238E27FC236}">
                <a16:creationId xmlns:a16="http://schemas.microsoft.com/office/drawing/2014/main" id="{FA0C8C8C-8777-46BD-85E0-EDD295F57DC1}"/>
              </a:ext>
            </a:extLst>
          </p:cNvPr>
          <p:cNvSpPr txBox="1"/>
          <p:nvPr/>
        </p:nvSpPr>
        <p:spPr>
          <a:xfrm>
            <a:off x="611560" y="5201324"/>
            <a:ext cx="7572624" cy="923330"/>
          </a:xfrm>
          <a:prstGeom prst="rect">
            <a:avLst/>
          </a:prstGeom>
          <a:noFill/>
        </p:spPr>
        <p:txBody>
          <a:bodyPr wrap="square">
            <a:spAutoFit/>
          </a:bodyPr>
          <a:lstStyle/>
          <a:p>
            <a:r>
              <a:rPr lang="en-GB" sz="1800" dirty="0"/>
              <a:t>Sidaway-Lee K, Pereira Gray D, Evans P. A method for measuring continuity of care in day-to-day general practice: a quantitative analysis of appointment data. </a:t>
            </a:r>
            <a:r>
              <a:rPr lang="en-GB" sz="1800" i="1" dirty="0"/>
              <a:t>Br J Gen </a:t>
            </a:r>
            <a:r>
              <a:rPr lang="en-GB" sz="1800" i="1" dirty="0" err="1"/>
              <a:t>Pract</a:t>
            </a:r>
            <a:r>
              <a:rPr lang="en-GB" sz="1800" i="1" dirty="0"/>
              <a:t>. </a:t>
            </a:r>
            <a:r>
              <a:rPr lang="en-GB" sz="1800" dirty="0"/>
              <a:t>2019 </a:t>
            </a:r>
            <a:r>
              <a:rPr lang="en-GB" sz="1800" b="1" dirty="0"/>
              <a:t>69</a:t>
            </a:r>
            <a:r>
              <a:rPr lang="en-GB" sz="1800" dirty="0"/>
              <a:t> (682): e356-e362</a:t>
            </a:r>
            <a:endParaRPr lang="en-GB" sz="1800" dirty="0">
              <a:solidFill>
                <a:srgbClr val="FF0000"/>
              </a:solidFill>
            </a:endParaRPr>
          </a:p>
        </p:txBody>
      </p:sp>
      <p:pic>
        <p:nvPicPr>
          <p:cNvPr id="3" name="Picture 2">
            <a:extLst>
              <a:ext uri="{FF2B5EF4-FFF2-40B4-BE49-F238E27FC236}">
                <a16:creationId xmlns:a16="http://schemas.microsoft.com/office/drawing/2014/main" id="{588FE19D-EFD8-F66F-3106-6E918D60465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08677" y="41712"/>
            <a:ext cx="1070054" cy="626330"/>
          </a:xfrm>
          <a:prstGeom prst="rect">
            <a:avLst/>
          </a:prstGeom>
        </p:spPr>
      </p:pic>
      <p:pic>
        <p:nvPicPr>
          <p:cNvPr id="4" name="Picture 3" descr="Image result for st leonard's practice exeter">
            <a:extLst>
              <a:ext uri="{FF2B5EF4-FFF2-40B4-BE49-F238E27FC236}">
                <a16:creationId xmlns:a16="http://schemas.microsoft.com/office/drawing/2014/main" id="{5B81DA59-B67E-9949-FCAC-9853B96EC7F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1739" y="28140"/>
            <a:ext cx="1566040" cy="653475"/>
          </a:xfrm>
          <a:prstGeom prst="rect">
            <a:avLst/>
          </a:prstGeom>
          <a:noFill/>
          <a:effectLst>
            <a:softEdge rad="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48647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1143000"/>
          </a:xfrm>
        </p:spPr>
        <p:txBody>
          <a:bodyPr/>
          <a:lstStyle/>
          <a:p>
            <a:r>
              <a:rPr lang="en-GB" dirty="0"/>
              <a:t>Comparison of SLICC and UPC</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80123225"/>
              </p:ext>
            </p:extLst>
          </p:nvPr>
        </p:nvGraphicFramePr>
        <p:xfrm>
          <a:off x="395536" y="1844824"/>
          <a:ext cx="8424936" cy="4175760"/>
        </p:xfrm>
        <a:graphic>
          <a:graphicData uri="http://schemas.openxmlformats.org/drawingml/2006/table">
            <a:tbl>
              <a:tblPr firstRow="1" firstCol="1" bandRow="1">
                <a:tableStyleId>{5C22544A-7EE6-4342-B048-85BDC9FD1C3A}</a:tableStyleId>
              </a:tblPr>
              <a:tblGrid>
                <a:gridCol w="3024336">
                  <a:extLst>
                    <a:ext uri="{9D8B030D-6E8A-4147-A177-3AD203B41FA5}">
                      <a16:colId xmlns:a16="http://schemas.microsoft.com/office/drawing/2014/main" val="20000"/>
                    </a:ext>
                  </a:extLst>
                </a:gridCol>
                <a:gridCol w="2952328">
                  <a:extLst>
                    <a:ext uri="{9D8B030D-6E8A-4147-A177-3AD203B41FA5}">
                      <a16:colId xmlns:a16="http://schemas.microsoft.com/office/drawing/2014/main" val="20001"/>
                    </a:ext>
                  </a:extLst>
                </a:gridCol>
                <a:gridCol w="2448272">
                  <a:extLst>
                    <a:ext uri="{9D8B030D-6E8A-4147-A177-3AD203B41FA5}">
                      <a16:colId xmlns:a16="http://schemas.microsoft.com/office/drawing/2014/main" val="20002"/>
                    </a:ext>
                  </a:extLst>
                </a:gridCol>
              </a:tblGrid>
              <a:tr h="141595">
                <a:tc>
                  <a:txBody>
                    <a:bodyPr/>
                    <a:lstStyle/>
                    <a:p>
                      <a:pPr algn="r">
                        <a:spcAft>
                          <a:spcPts val="0"/>
                        </a:spcAft>
                      </a:pPr>
                      <a:r>
                        <a:rPr lang="en-GB" sz="1600" dirty="0">
                          <a:effectLst/>
                          <a:latin typeface="+mj-lt"/>
                        </a:rPr>
                        <a:t> </a:t>
                      </a:r>
                      <a:endParaRPr lang="en-GB" sz="1400" dirty="0">
                        <a:effectLst/>
                        <a:latin typeface="+mj-lt"/>
                        <a:ea typeface="Calibri"/>
                        <a:cs typeface="Times New Roman"/>
                      </a:endParaRPr>
                    </a:p>
                  </a:txBody>
                  <a:tcPr marL="45513" marR="45513" marT="0" marB="0">
                    <a:solidFill>
                      <a:schemeClr val="accent2"/>
                    </a:solidFill>
                  </a:tcPr>
                </a:tc>
                <a:tc>
                  <a:txBody>
                    <a:bodyPr/>
                    <a:lstStyle/>
                    <a:p>
                      <a:pPr algn="ctr">
                        <a:spcAft>
                          <a:spcPts val="0"/>
                        </a:spcAft>
                      </a:pPr>
                      <a:r>
                        <a:rPr lang="en-GB" sz="1800" dirty="0">
                          <a:effectLst/>
                          <a:latin typeface="+mj-lt"/>
                        </a:rPr>
                        <a:t>UPC</a:t>
                      </a:r>
                      <a:endParaRPr lang="en-GB" sz="1400" dirty="0">
                        <a:effectLst/>
                        <a:latin typeface="+mj-lt"/>
                        <a:ea typeface="Calibri"/>
                        <a:cs typeface="Times New Roman"/>
                      </a:endParaRPr>
                    </a:p>
                  </a:txBody>
                  <a:tcPr marL="45513" marR="45513" marT="0" marB="0">
                    <a:solidFill>
                      <a:schemeClr val="accent2"/>
                    </a:solidFill>
                  </a:tcPr>
                </a:tc>
                <a:tc>
                  <a:txBody>
                    <a:bodyPr/>
                    <a:lstStyle/>
                    <a:p>
                      <a:pPr algn="ctr">
                        <a:spcAft>
                          <a:spcPts val="0"/>
                        </a:spcAft>
                      </a:pPr>
                      <a:r>
                        <a:rPr lang="en-GB" sz="1800" dirty="0">
                          <a:effectLst/>
                          <a:latin typeface="+mj-lt"/>
                        </a:rPr>
                        <a:t>SLICC</a:t>
                      </a:r>
                      <a:endParaRPr lang="en-GB" sz="1400" dirty="0">
                        <a:effectLst/>
                        <a:latin typeface="+mj-lt"/>
                        <a:ea typeface="Calibri"/>
                        <a:cs typeface="Times New Roman"/>
                      </a:endParaRPr>
                    </a:p>
                  </a:txBody>
                  <a:tcPr marL="45513" marR="45513" marT="0" marB="0">
                    <a:solidFill>
                      <a:schemeClr val="accent2"/>
                    </a:solidFill>
                  </a:tcPr>
                </a:tc>
                <a:extLst>
                  <a:ext uri="{0D108BD9-81ED-4DB2-BD59-A6C34878D82A}">
                    <a16:rowId xmlns:a16="http://schemas.microsoft.com/office/drawing/2014/main" val="10000"/>
                  </a:ext>
                </a:extLst>
              </a:tr>
              <a:tr h="364101">
                <a:tc>
                  <a:txBody>
                    <a:bodyPr/>
                    <a:lstStyle/>
                    <a:p>
                      <a:pPr algn="r">
                        <a:spcAft>
                          <a:spcPts val="0"/>
                        </a:spcAft>
                      </a:pPr>
                      <a:r>
                        <a:rPr lang="en-GB" sz="1600" dirty="0">
                          <a:effectLst/>
                          <a:latin typeface="+mj-lt"/>
                        </a:rPr>
                        <a:t>Intended use </a:t>
                      </a:r>
                      <a:endParaRPr lang="en-GB" sz="1400" dirty="0">
                        <a:effectLst/>
                        <a:latin typeface="+mj-lt"/>
                        <a:ea typeface="Calibri"/>
                        <a:cs typeface="Times New Roman"/>
                      </a:endParaRPr>
                    </a:p>
                  </a:txBody>
                  <a:tcPr marL="45513" marR="45513" marT="0" marB="0">
                    <a:solidFill>
                      <a:schemeClr val="accent2"/>
                    </a:solidFill>
                  </a:tcPr>
                </a:tc>
                <a:tc>
                  <a:txBody>
                    <a:bodyPr/>
                    <a:lstStyle/>
                    <a:p>
                      <a:pPr>
                        <a:spcAft>
                          <a:spcPts val="0"/>
                        </a:spcAft>
                      </a:pPr>
                      <a:r>
                        <a:rPr lang="en-GB" sz="1600">
                          <a:effectLst/>
                          <a:latin typeface="+mj-lt"/>
                        </a:rPr>
                        <a:t>Continuity of care research</a:t>
                      </a:r>
                      <a:endParaRPr lang="en-GB" sz="1400">
                        <a:effectLst/>
                        <a:latin typeface="+mj-lt"/>
                        <a:ea typeface="Calibri"/>
                        <a:cs typeface="Times New Roman"/>
                      </a:endParaRPr>
                    </a:p>
                  </a:txBody>
                  <a:tcPr marL="45513" marR="45513" marT="0" marB="0"/>
                </a:tc>
                <a:tc>
                  <a:txBody>
                    <a:bodyPr/>
                    <a:lstStyle/>
                    <a:p>
                      <a:pPr>
                        <a:spcAft>
                          <a:spcPts val="0"/>
                        </a:spcAft>
                      </a:pPr>
                      <a:r>
                        <a:rPr lang="en-GB" sz="1600">
                          <a:effectLst/>
                          <a:latin typeface="+mj-lt"/>
                        </a:rPr>
                        <a:t>Regular continuity measurement in day-to-day general practice</a:t>
                      </a:r>
                      <a:endParaRPr lang="en-GB" sz="1400">
                        <a:effectLst/>
                        <a:latin typeface="+mj-lt"/>
                        <a:ea typeface="Calibri"/>
                        <a:cs typeface="Times New Roman"/>
                      </a:endParaRPr>
                    </a:p>
                  </a:txBody>
                  <a:tcPr marL="45513" marR="45513" marT="0" marB="0"/>
                </a:tc>
                <a:extLst>
                  <a:ext uri="{0D108BD9-81ED-4DB2-BD59-A6C34878D82A}">
                    <a16:rowId xmlns:a16="http://schemas.microsoft.com/office/drawing/2014/main" val="10001"/>
                  </a:ext>
                </a:extLst>
              </a:tr>
              <a:tr h="121367">
                <a:tc>
                  <a:txBody>
                    <a:bodyPr/>
                    <a:lstStyle/>
                    <a:p>
                      <a:pPr algn="r">
                        <a:spcAft>
                          <a:spcPts val="0"/>
                        </a:spcAft>
                      </a:pPr>
                      <a:r>
                        <a:rPr lang="en-GB" sz="1600">
                          <a:effectLst/>
                          <a:latin typeface="+mj-lt"/>
                        </a:rPr>
                        <a:t>Unit of measurement</a:t>
                      </a:r>
                      <a:endParaRPr lang="en-GB" sz="1400">
                        <a:effectLst/>
                        <a:latin typeface="+mj-lt"/>
                        <a:ea typeface="Calibri"/>
                        <a:cs typeface="Times New Roman"/>
                      </a:endParaRPr>
                    </a:p>
                  </a:txBody>
                  <a:tcPr marL="45513" marR="45513" marT="0" marB="0">
                    <a:solidFill>
                      <a:schemeClr val="accent2"/>
                    </a:solidFill>
                  </a:tcPr>
                </a:tc>
                <a:tc>
                  <a:txBody>
                    <a:bodyPr/>
                    <a:lstStyle/>
                    <a:p>
                      <a:pPr>
                        <a:spcAft>
                          <a:spcPts val="0"/>
                        </a:spcAft>
                      </a:pPr>
                      <a:r>
                        <a:rPr lang="en-GB" sz="1600">
                          <a:effectLst/>
                          <a:latin typeface="+mj-lt"/>
                        </a:rPr>
                        <a:t>Patient</a:t>
                      </a:r>
                      <a:endParaRPr lang="en-GB" sz="1400">
                        <a:effectLst/>
                        <a:latin typeface="+mj-lt"/>
                        <a:ea typeface="Calibri"/>
                        <a:cs typeface="Times New Roman"/>
                      </a:endParaRPr>
                    </a:p>
                  </a:txBody>
                  <a:tcPr marL="45513" marR="45513" marT="0" marB="0"/>
                </a:tc>
                <a:tc>
                  <a:txBody>
                    <a:bodyPr/>
                    <a:lstStyle/>
                    <a:p>
                      <a:pPr>
                        <a:spcAft>
                          <a:spcPts val="0"/>
                        </a:spcAft>
                      </a:pPr>
                      <a:r>
                        <a:rPr lang="en-GB" sz="1600">
                          <a:effectLst/>
                          <a:latin typeface="+mj-lt"/>
                        </a:rPr>
                        <a:t>Appointment</a:t>
                      </a:r>
                      <a:endParaRPr lang="en-GB" sz="1400">
                        <a:effectLst/>
                        <a:latin typeface="+mj-lt"/>
                        <a:ea typeface="Calibri"/>
                        <a:cs typeface="Times New Roman"/>
                      </a:endParaRPr>
                    </a:p>
                  </a:txBody>
                  <a:tcPr marL="45513" marR="45513" marT="0" marB="0"/>
                </a:tc>
                <a:extLst>
                  <a:ext uri="{0D108BD9-81ED-4DB2-BD59-A6C34878D82A}">
                    <a16:rowId xmlns:a16="http://schemas.microsoft.com/office/drawing/2014/main" val="10002"/>
                  </a:ext>
                </a:extLst>
              </a:tr>
              <a:tr h="485468">
                <a:tc>
                  <a:txBody>
                    <a:bodyPr/>
                    <a:lstStyle/>
                    <a:p>
                      <a:pPr algn="r">
                        <a:spcAft>
                          <a:spcPts val="0"/>
                        </a:spcAft>
                      </a:pPr>
                      <a:r>
                        <a:rPr lang="en-GB" sz="1600" dirty="0">
                          <a:effectLst/>
                          <a:latin typeface="+mj-lt"/>
                        </a:rPr>
                        <a:t>Specificity to personal doctor</a:t>
                      </a:r>
                      <a:endParaRPr lang="en-GB" sz="1400" dirty="0">
                        <a:effectLst/>
                        <a:latin typeface="+mj-lt"/>
                        <a:ea typeface="Calibri"/>
                        <a:cs typeface="Times New Roman"/>
                      </a:endParaRPr>
                    </a:p>
                  </a:txBody>
                  <a:tcPr marL="45513" marR="45513" marT="0" marB="0">
                    <a:solidFill>
                      <a:schemeClr val="accent2"/>
                    </a:solidFill>
                  </a:tcPr>
                </a:tc>
                <a:tc>
                  <a:txBody>
                    <a:bodyPr/>
                    <a:lstStyle/>
                    <a:p>
                      <a:pPr>
                        <a:spcAft>
                          <a:spcPts val="0"/>
                        </a:spcAft>
                      </a:pPr>
                      <a:r>
                        <a:rPr lang="en-GB" sz="1600">
                          <a:effectLst/>
                          <a:latin typeface="+mj-lt"/>
                        </a:rPr>
                        <a:t>Generally used so that the most frequent provider is the “Usual” doctor- this may be another doctor e.g. a locum or trainee.</a:t>
                      </a:r>
                      <a:endParaRPr lang="en-GB" sz="1400">
                        <a:effectLst/>
                        <a:latin typeface="+mj-lt"/>
                        <a:ea typeface="Calibri"/>
                        <a:cs typeface="Times New Roman"/>
                      </a:endParaRPr>
                    </a:p>
                  </a:txBody>
                  <a:tcPr marL="45513" marR="45513" marT="0" marB="0"/>
                </a:tc>
                <a:tc>
                  <a:txBody>
                    <a:bodyPr/>
                    <a:lstStyle/>
                    <a:p>
                      <a:pPr>
                        <a:spcAft>
                          <a:spcPts val="0"/>
                        </a:spcAft>
                      </a:pPr>
                      <a:r>
                        <a:rPr lang="en-GB" sz="1600">
                          <a:effectLst/>
                          <a:latin typeface="+mj-lt"/>
                        </a:rPr>
                        <a:t>Registered personal doctor only- this is a requirement.</a:t>
                      </a:r>
                      <a:endParaRPr lang="en-GB" sz="1400">
                        <a:effectLst/>
                        <a:latin typeface="+mj-lt"/>
                        <a:ea typeface="Calibri"/>
                        <a:cs typeface="Times New Roman"/>
                      </a:endParaRPr>
                    </a:p>
                  </a:txBody>
                  <a:tcPr marL="45513" marR="45513" marT="0" marB="0"/>
                </a:tc>
                <a:extLst>
                  <a:ext uri="{0D108BD9-81ED-4DB2-BD59-A6C34878D82A}">
                    <a16:rowId xmlns:a16="http://schemas.microsoft.com/office/drawing/2014/main" val="10003"/>
                  </a:ext>
                </a:extLst>
              </a:tr>
              <a:tr h="728202">
                <a:tc>
                  <a:txBody>
                    <a:bodyPr/>
                    <a:lstStyle/>
                    <a:p>
                      <a:pPr algn="r">
                        <a:spcAft>
                          <a:spcPts val="0"/>
                        </a:spcAft>
                      </a:pPr>
                      <a:r>
                        <a:rPr lang="en-GB" sz="1600">
                          <a:effectLst/>
                          <a:latin typeface="+mj-lt"/>
                        </a:rPr>
                        <a:t>Most seen GP</a:t>
                      </a:r>
                      <a:endParaRPr lang="en-GB" sz="1400">
                        <a:effectLst/>
                        <a:latin typeface="+mj-lt"/>
                        <a:ea typeface="Calibri"/>
                        <a:cs typeface="Times New Roman"/>
                      </a:endParaRPr>
                    </a:p>
                  </a:txBody>
                  <a:tcPr marL="45513" marR="45513" marT="0" marB="0">
                    <a:solidFill>
                      <a:schemeClr val="accent2"/>
                    </a:solidFill>
                  </a:tcPr>
                </a:tc>
                <a:tc>
                  <a:txBody>
                    <a:bodyPr/>
                    <a:lstStyle/>
                    <a:p>
                      <a:pPr>
                        <a:spcAft>
                          <a:spcPts val="0"/>
                        </a:spcAft>
                      </a:pPr>
                      <a:r>
                        <a:rPr lang="en-GB" sz="1600" dirty="0">
                          <a:effectLst/>
                          <a:latin typeface="+mj-lt"/>
                        </a:rPr>
                        <a:t>UPC can score a doctor as usual provider when they provide a minority of the appointments- just more than other doctors. More than one doctor can be the most-seen provider.</a:t>
                      </a:r>
                      <a:endParaRPr lang="en-GB" sz="1400" dirty="0">
                        <a:effectLst/>
                        <a:latin typeface="+mj-lt"/>
                        <a:ea typeface="Calibri"/>
                        <a:cs typeface="Times New Roman"/>
                      </a:endParaRPr>
                    </a:p>
                  </a:txBody>
                  <a:tcPr marL="45513" marR="45513" marT="0" marB="0"/>
                </a:tc>
                <a:tc>
                  <a:txBody>
                    <a:bodyPr/>
                    <a:lstStyle/>
                    <a:p>
                      <a:pPr>
                        <a:spcAft>
                          <a:spcPts val="0"/>
                        </a:spcAft>
                      </a:pPr>
                      <a:r>
                        <a:rPr lang="en-GB" sz="1600">
                          <a:effectLst/>
                          <a:latin typeface="+mj-lt"/>
                        </a:rPr>
                        <a:t>Gives a % of appointments that are with the personal doctor.</a:t>
                      </a:r>
                      <a:endParaRPr lang="en-GB" sz="1400">
                        <a:effectLst/>
                        <a:latin typeface="+mj-lt"/>
                        <a:ea typeface="Calibri"/>
                        <a:cs typeface="Times New Roman"/>
                      </a:endParaRPr>
                    </a:p>
                  </a:txBody>
                  <a:tcPr marL="45513" marR="45513" marT="0" marB="0"/>
                </a:tc>
                <a:extLst>
                  <a:ext uri="{0D108BD9-81ED-4DB2-BD59-A6C34878D82A}">
                    <a16:rowId xmlns:a16="http://schemas.microsoft.com/office/drawing/2014/main" val="10004"/>
                  </a:ext>
                </a:extLst>
              </a:tr>
              <a:tr h="242734">
                <a:tc>
                  <a:txBody>
                    <a:bodyPr/>
                    <a:lstStyle/>
                    <a:p>
                      <a:pPr algn="r">
                        <a:spcAft>
                          <a:spcPts val="0"/>
                        </a:spcAft>
                      </a:pPr>
                      <a:r>
                        <a:rPr lang="en-GB" sz="1600">
                          <a:effectLst/>
                          <a:latin typeface="+mj-lt"/>
                        </a:rPr>
                        <a:t>Range of scores</a:t>
                      </a:r>
                      <a:endParaRPr lang="en-GB" sz="1400">
                        <a:effectLst/>
                        <a:latin typeface="+mj-lt"/>
                        <a:ea typeface="Calibri"/>
                        <a:cs typeface="Times New Roman"/>
                      </a:endParaRPr>
                    </a:p>
                  </a:txBody>
                  <a:tcPr marL="45513" marR="45513" marT="0" marB="0">
                    <a:solidFill>
                      <a:schemeClr val="accent2"/>
                    </a:solidFill>
                  </a:tcPr>
                </a:tc>
                <a:tc>
                  <a:txBody>
                    <a:bodyPr/>
                    <a:lstStyle/>
                    <a:p>
                      <a:pPr>
                        <a:spcAft>
                          <a:spcPts val="0"/>
                        </a:spcAft>
                      </a:pPr>
                      <a:r>
                        <a:rPr lang="en-GB" sz="1600">
                          <a:effectLst/>
                          <a:latin typeface="+mj-lt"/>
                        </a:rPr>
                        <a:t>A score of 0 is impossible. Consistently higher than SLICC.</a:t>
                      </a:r>
                      <a:endParaRPr lang="en-GB" sz="1400">
                        <a:effectLst/>
                        <a:latin typeface="+mj-lt"/>
                        <a:ea typeface="Calibri"/>
                        <a:cs typeface="Times New Roman"/>
                      </a:endParaRPr>
                    </a:p>
                  </a:txBody>
                  <a:tcPr marL="45513" marR="45513" marT="0" marB="0"/>
                </a:tc>
                <a:tc>
                  <a:txBody>
                    <a:bodyPr/>
                    <a:lstStyle/>
                    <a:p>
                      <a:pPr>
                        <a:spcAft>
                          <a:spcPts val="0"/>
                        </a:spcAft>
                      </a:pPr>
                      <a:r>
                        <a:rPr lang="en-GB" sz="1600" dirty="0">
                          <a:effectLst/>
                          <a:latin typeface="+mj-lt"/>
                        </a:rPr>
                        <a:t>Can be 0%-100%.</a:t>
                      </a:r>
                      <a:endParaRPr lang="en-GB" sz="1400" dirty="0">
                        <a:effectLst/>
                        <a:latin typeface="+mj-lt"/>
                        <a:ea typeface="Calibri"/>
                        <a:cs typeface="Times New Roman"/>
                      </a:endParaRPr>
                    </a:p>
                  </a:txBody>
                  <a:tcPr marL="45513" marR="45513" marT="0" marB="0"/>
                </a:tc>
                <a:extLst>
                  <a:ext uri="{0D108BD9-81ED-4DB2-BD59-A6C34878D82A}">
                    <a16:rowId xmlns:a16="http://schemas.microsoft.com/office/drawing/2014/main" val="10005"/>
                  </a:ext>
                </a:extLst>
              </a:tr>
            </a:tbl>
          </a:graphicData>
        </a:graphic>
      </p:graphicFrame>
      <p:sp>
        <p:nvSpPr>
          <p:cNvPr id="5" name="TextBox 4"/>
          <p:cNvSpPr txBox="1"/>
          <p:nvPr/>
        </p:nvSpPr>
        <p:spPr>
          <a:xfrm>
            <a:off x="755576" y="6309320"/>
            <a:ext cx="6336704" cy="369332"/>
          </a:xfrm>
          <a:prstGeom prst="rect">
            <a:avLst/>
          </a:prstGeom>
          <a:noFill/>
        </p:spPr>
        <p:txBody>
          <a:bodyPr wrap="square" rtlCol="0">
            <a:spAutoFit/>
          </a:bodyPr>
          <a:lstStyle/>
          <a:p>
            <a:r>
              <a:rPr lang="en-GB" dirty="0"/>
              <a:t>© St Leonard’s Practice 2019</a:t>
            </a:r>
          </a:p>
        </p:txBody>
      </p:sp>
      <p:pic>
        <p:nvPicPr>
          <p:cNvPr id="3" name="Picture 2">
            <a:extLst>
              <a:ext uri="{FF2B5EF4-FFF2-40B4-BE49-F238E27FC236}">
                <a16:creationId xmlns:a16="http://schemas.microsoft.com/office/drawing/2014/main" id="{F6B04325-6B1B-657C-DC1E-0D75DB08B9D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08677" y="41712"/>
            <a:ext cx="1070054" cy="626330"/>
          </a:xfrm>
          <a:prstGeom prst="rect">
            <a:avLst/>
          </a:prstGeom>
        </p:spPr>
      </p:pic>
      <p:pic>
        <p:nvPicPr>
          <p:cNvPr id="6" name="Picture 5" descr="Image result for st leonard's practice exeter">
            <a:extLst>
              <a:ext uri="{FF2B5EF4-FFF2-40B4-BE49-F238E27FC236}">
                <a16:creationId xmlns:a16="http://schemas.microsoft.com/office/drawing/2014/main" id="{B3E41F64-2337-0104-56B7-B1DD2B7649E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1739" y="28140"/>
            <a:ext cx="1566040" cy="653475"/>
          </a:xfrm>
          <a:prstGeom prst="rect">
            <a:avLst/>
          </a:prstGeom>
          <a:noFill/>
          <a:effectLst>
            <a:softEdge rad="0"/>
          </a:effectLst>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64A9DBE8-350F-DBA8-F732-F783A161DF78}"/>
              </a:ext>
            </a:extLst>
          </p:cNvPr>
          <p:cNvSpPr txBox="1"/>
          <p:nvPr/>
        </p:nvSpPr>
        <p:spPr>
          <a:xfrm>
            <a:off x="3786221" y="6077624"/>
            <a:ext cx="5340376" cy="738664"/>
          </a:xfrm>
          <a:prstGeom prst="rect">
            <a:avLst/>
          </a:prstGeom>
          <a:noFill/>
        </p:spPr>
        <p:txBody>
          <a:bodyPr wrap="square">
            <a:spAutoFit/>
          </a:bodyPr>
          <a:lstStyle/>
          <a:p>
            <a:r>
              <a:rPr lang="en-GB" sz="1400" dirty="0"/>
              <a:t>Sidaway-Lee K, Pereira Gray D, Evans P. A method for measuring continuity of care in day-to-day general practice: a quantitative analysis of appointment data. </a:t>
            </a:r>
            <a:r>
              <a:rPr lang="en-GB" sz="1400" i="1" dirty="0"/>
              <a:t>Br J Gen </a:t>
            </a:r>
            <a:r>
              <a:rPr lang="en-GB" sz="1400" i="1" dirty="0" err="1"/>
              <a:t>Pract</a:t>
            </a:r>
            <a:r>
              <a:rPr lang="en-GB" sz="1400" i="1" dirty="0"/>
              <a:t>. </a:t>
            </a:r>
            <a:r>
              <a:rPr lang="en-GB" sz="1400" dirty="0"/>
              <a:t>2019 </a:t>
            </a:r>
            <a:r>
              <a:rPr lang="en-GB" sz="1400" b="1" dirty="0"/>
              <a:t>69</a:t>
            </a:r>
            <a:r>
              <a:rPr lang="en-GB" sz="1400" dirty="0"/>
              <a:t> (682): e356-e362</a:t>
            </a:r>
            <a:endParaRPr lang="en-GB" sz="1400" dirty="0">
              <a:solidFill>
                <a:srgbClr val="FF0000"/>
              </a:solidFill>
            </a:endParaRPr>
          </a:p>
        </p:txBody>
      </p:sp>
    </p:spTree>
    <p:extLst>
      <p:ext uri="{BB962C8B-B14F-4D97-AF65-F5344CB8AC3E}">
        <p14:creationId xmlns:p14="http://schemas.microsoft.com/office/powerpoint/2010/main" val="7444525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Comparison of SLICC and UPC</a:t>
            </a:r>
          </a:p>
        </p:txBody>
      </p:sp>
      <p:graphicFrame>
        <p:nvGraphicFramePr>
          <p:cNvPr id="4" name="Table 3"/>
          <p:cNvGraphicFramePr>
            <a:graphicFrameLocks noGrp="1"/>
          </p:cNvGraphicFramePr>
          <p:nvPr>
            <p:extLst>
              <p:ext uri="{D42A27DB-BD31-4B8C-83A1-F6EECF244321}">
                <p14:modId xmlns:p14="http://schemas.microsoft.com/office/powerpoint/2010/main" val="2405224137"/>
              </p:ext>
            </p:extLst>
          </p:nvPr>
        </p:nvGraphicFramePr>
        <p:xfrm>
          <a:off x="395536" y="2132856"/>
          <a:ext cx="8424936" cy="3701792"/>
        </p:xfrm>
        <a:graphic>
          <a:graphicData uri="http://schemas.openxmlformats.org/drawingml/2006/table">
            <a:tbl>
              <a:tblPr firstRow="1" firstCol="1" bandRow="1">
                <a:tableStyleId>{5C22544A-7EE6-4342-B048-85BDC9FD1C3A}</a:tableStyleId>
              </a:tblPr>
              <a:tblGrid>
                <a:gridCol w="3024336">
                  <a:extLst>
                    <a:ext uri="{9D8B030D-6E8A-4147-A177-3AD203B41FA5}">
                      <a16:colId xmlns:a16="http://schemas.microsoft.com/office/drawing/2014/main" val="20000"/>
                    </a:ext>
                  </a:extLst>
                </a:gridCol>
                <a:gridCol w="2952328">
                  <a:extLst>
                    <a:ext uri="{9D8B030D-6E8A-4147-A177-3AD203B41FA5}">
                      <a16:colId xmlns:a16="http://schemas.microsoft.com/office/drawing/2014/main" val="20001"/>
                    </a:ext>
                  </a:extLst>
                </a:gridCol>
                <a:gridCol w="2448272">
                  <a:extLst>
                    <a:ext uri="{9D8B030D-6E8A-4147-A177-3AD203B41FA5}">
                      <a16:colId xmlns:a16="http://schemas.microsoft.com/office/drawing/2014/main" val="20002"/>
                    </a:ext>
                  </a:extLst>
                </a:gridCol>
              </a:tblGrid>
              <a:tr h="288032">
                <a:tc>
                  <a:txBody>
                    <a:bodyPr/>
                    <a:lstStyle/>
                    <a:p>
                      <a:pPr algn="r">
                        <a:spcAft>
                          <a:spcPts val="0"/>
                        </a:spcAft>
                      </a:pPr>
                      <a:r>
                        <a:rPr lang="en-GB" sz="1400" dirty="0">
                          <a:effectLst/>
                          <a:latin typeface="+mj-lt"/>
                        </a:rPr>
                        <a:t> </a:t>
                      </a:r>
                      <a:endParaRPr lang="en-GB" sz="1200" dirty="0">
                        <a:effectLst/>
                        <a:latin typeface="+mj-lt"/>
                        <a:ea typeface="Calibri"/>
                        <a:cs typeface="Times New Roman"/>
                      </a:endParaRPr>
                    </a:p>
                  </a:txBody>
                  <a:tcPr marL="45513" marR="45513" marT="0" marB="0">
                    <a:solidFill>
                      <a:schemeClr val="accent2"/>
                    </a:solidFill>
                  </a:tcPr>
                </a:tc>
                <a:tc>
                  <a:txBody>
                    <a:bodyPr/>
                    <a:lstStyle/>
                    <a:p>
                      <a:pPr algn="ctr">
                        <a:spcAft>
                          <a:spcPts val="0"/>
                        </a:spcAft>
                      </a:pPr>
                      <a:r>
                        <a:rPr lang="en-GB" sz="1600" dirty="0">
                          <a:effectLst/>
                          <a:latin typeface="+mj-lt"/>
                        </a:rPr>
                        <a:t>UPC</a:t>
                      </a:r>
                      <a:endParaRPr lang="en-GB" sz="1200" dirty="0">
                        <a:effectLst/>
                        <a:latin typeface="+mj-lt"/>
                        <a:ea typeface="Calibri"/>
                        <a:cs typeface="Times New Roman"/>
                      </a:endParaRPr>
                    </a:p>
                  </a:txBody>
                  <a:tcPr marL="45513" marR="45513" marT="0" marB="0">
                    <a:solidFill>
                      <a:schemeClr val="accent2"/>
                    </a:solidFill>
                  </a:tcPr>
                </a:tc>
                <a:tc>
                  <a:txBody>
                    <a:bodyPr/>
                    <a:lstStyle/>
                    <a:p>
                      <a:pPr algn="ctr">
                        <a:spcAft>
                          <a:spcPts val="0"/>
                        </a:spcAft>
                      </a:pPr>
                      <a:r>
                        <a:rPr lang="en-GB" sz="1600" dirty="0">
                          <a:effectLst/>
                          <a:latin typeface="+mj-lt"/>
                        </a:rPr>
                        <a:t>SLICC</a:t>
                      </a:r>
                      <a:endParaRPr lang="en-GB" sz="1200" dirty="0">
                        <a:effectLst/>
                        <a:latin typeface="+mj-lt"/>
                        <a:ea typeface="Calibri"/>
                        <a:cs typeface="Times New Roman"/>
                      </a:endParaRPr>
                    </a:p>
                  </a:txBody>
                  <a:tcPr marL="45513" marR="45513" marT="0" marB="0">
                    <a:solidFill>
                      <a:schemeClr val="accent2"/>
                    </a:solidFill>
                  </a:tcPr>
                </a:tc>
                <a:extLst>
                  <a:ext uri="{0D108BD9-81ED-4DB2-BD59-A6C34878D82A}">
                    <a16:rowId xmlns:a16="http://schemas.microsoft.com/office/drawing/2014/main" val="10000"/>
                  </a:ext>
                </a:extLst>
              </a:tr>
              <a:tr h="485468">
                <a:tc>
                  <a:txBody>
                    <a:bodyPr/>
                    <a:lstStyle/>
                    <a:p>
                      <a:pPr algn="r">
                        <a:spcAft>
                          <a:spcPts val="0"/>
                        </a:spcAft>
                      </a:pPr>
                      <a:r>
                        <a:rPr lang="en-GB" sz="1400" dirty="0">
                          <a:effectLst/>
                          <a:latin typeface="+mj-lt"/>
                        </a:rPr>
                        <a:t>Timeframe</a:t>
                      </a:r>
                      <a:endParaRPr lang="en-GB" sz="1200" dirty="0">
                        <a:effectLst/>
                        <a:latin typeface="+mj-lt"/>
                        <a:ea typeface="Calibri"/>
                        <a:cs typeface="Times New Roman"/>
                      </a:endParaRPr>
                    </a:p>
                  </a:txBody>
                  <a:tcPr marL="45513" marR="45513" marT="0" marB="0">
                    <a:solidFill>
                      <a:schemeClr val="accent2"/>
                    </a:solidFill>
                  </a:tcPr>
                </a:tc>
                <a:tc>
                  <a:txBody>
                    <a:bodyPr/>
                    <a:lstStyle/>
                    <a:p>
                      <a:pPr>
                        <a:spcAft>
                          <a:spcPts val="0"/>
                        </a:spcAft>
                      </a:pPr>
                      <a:r>
                        <a:rPr lang="en-GB" sz="1400">
                          <a:effectLst/>
                          <a:latin typeface="+mj-lt"/>
                        </a:rPr>
                        <a:t>At least two and ideally more appointments required, this can take several years in relatively healthy patients.</a:t>
                      </a:r>
                      <a:endParaRPr lang="en-GB" sz="1200">
                        <a:effectLst/>
                        <a:latin typeface="+mj-lt"/>
                        <a:ea typeface="Calibri"/>
                        <a:cs typeface="Times New Roman"/>
                      </a:endParaRPr>
                    </a:p>
                  </a:txBody>
                  <a:tcPr marL="45513" marR="45513" marT="0" marB="0"/>
                </a:tc>
                <a:tc>
                  <a:txBody>
                    <a:bodyPr/>
                    <a:lstStyle/>
                    <a:p>
                      <a:pPr>
                        <a:spcAft>
                          <a:spcPts val="0"/>
                        </a:spcAft>
                      </a:pPr>
                      <a:r>
                        <a:rPr lang="en-GB" sz="1400" dirty="0">
                          <a:effectLst/>
                          <a:latin typeface="+mj-lt"/>
                        </a:rPr>
                        <a:t>A measure for monthly audits.</a:t>
                      </a:r>
                      <a:endParaRPr lang="en-GB" sz="1200" dirty="0">
                        <a:effectLst/>
                        <a:latin typeface="+mj-lt"/>
                        <a:ea typeface="Calibri"/>
                        <a:cs typeface="Times New Roman"/>
                      </a:endParaRPr>
                    </a:p>
                  </a:txBody>
                  <a:tcPr marL="45513" marR="45513" marT="0" marB="0"/>
                </a:tc>
                <a:extLst>
                  <a:ext uri="{0D108BD9-81ED-4DB2-BD59-A6C34878D82A}">
                    <a16:rowId xmlns:a16="http://schemas.microsoft.com/office/drawing/2014/main" val="10001"/>
                  </a:ext>
                </a:extLst>
              </a:tr>
              <a:tr h="364101">
                <a:tc>
                  <a:txBody>
                    <a:bodyPr/>
                    <a:lstStyle/>
                    <a:p>
                      <a:pPr algn="r">
                        <a:spcAft>
                          <a:spcPts val="0"/>
                        </a:spcAft>
                      </a:pPr>
                      <a:r>
                        <a:rPr lang="en-GB" sz="1400">
                          <a:effectLst/>
                          <a:latin typeface="+mj-lt"/>
                        </a:rPr>
                        <a:t>Selection bias</a:t>
                      </a:r>
                      <a:endParaRPr lang="en-GB" sz="1200">
                        <a:effectLst/>
                        <a:latin typeface="+mj-lt"/>
                        <a:ea typeface="Calibri"/>
                        <a:cs typeface="Times New Roman"/>
                      </a:endParaRPr>
                    </a:p>
                  </a:txBody>
                  <a:tcPr marL="45513" marR="45513" marT="0" marB="0">
                    <a:solidFill>
                      <a:schemeClr val="accent2"/>
                    </a:solidFill>
                  </a:tcPr>
                </a:tc>
                <a:tc>
                  <a:txBody>
                    <a:bodyPr/>
                    <a:lstStyle/>
                    <a:p>
                      <a:pPr>
                        <a:spcAft>
                          <a:spcPts val="0"/>
                        </a:spcAft>
                      </a:pPr>
                      <a:r>
                        <a:rPr lang="en-GB" sz="1400">
                          <a:effectLst/>
                          <a:latin typeface="+mj-lt"/>
                        </a:rPr>
                        <a:t>Includes only patients with a minimum number of appointments (usually 2)</a:t>
                      </a:r>
                      <a:endParaRPr lang="en-GB" sz="1200">
                        <a:effectLst/>
                        <a:latin typeface="+mj-lt"/>
                        <a:ea typeface="Calibri"/>
                        <a:cs typeface="Times New Roman"/>
                      </a:endParaRPr>
                    </a:p>
                  </a:txBody>
                  <a:tcPr marL="45513" marR="45513" marT="0" marB="0"/>
                </a:tc>
                <a:tc>
                  <a:txBody>
                    <a:bodyPr/>
                    <a:lstStyle/>
                    <a:p>
                      <a:pPr>
                        <a:spcAft>
                          <a:spcPts val="0"/>
                        </a:spcAft>
                      </a:pPr>
                      <a:r>
                        <a:rPr lang="en-GB" sz="1400" dirty="0">
                          <a:effectLst/>
                          <a:latin typeface="+mj-lt"/>
                        </a:rPr>
                        <a:t>Includes all appointments.</a:t>
                      </a:r>
                      <a:endParaRPr lang="en-GB" sz="1200" dirty="0">
                        <a:effectLst/>
                        <a:latin typeface="+mj-lt"/>
                        <a:ea typeface="Calibri"/>
                        <a:cs typeface="Times New Roman"/>
                      </a:endParaRPr>
                    </a:p>
                  </a:txBody>
                  <a:tcPr marL="45513" marR="45513" marT="0" marB="0"/>
                </a:tc>
                <a:extLst>
                  <a:ext uri="{0D108BD9-81ED-4DB2-BD59-A6C34878D82A}">
                    <a16:rowId xmlns:a16="http://schemas.microsoft.com/office/drawing/2014/main" val="10002"/>
                  </a:ext>
                </a:extLst>
              </a:tr>
              <a:tr h="242734">
                <a:tc>
                  <a:txBody>
                    <a:bodyPr/>
                    <a:lstStyle/>
                    <a:p>
                      <a:pPr algn="r">
                        <a:spcAft>
                          <a:spcPts val="0"/>
                        </a:spcAft>
                      </a:pPr>
                      <a:r>
                        <a:rPr lang="en-GB" sz="1400" dirty="0">
                          <a:effectLst/>
                          <a:latin typeface="+mj-lt"/>
                        </a:rPr>
                        <a:t>Ability to take into account team continuity</a:t>
                      </a:r>
                      <a:endParaRPr lang="en-GB" sz="1200" dirty="0">
                        <a:effectLst/>
                        <a:latin typeface="+mj-lt"/>
                        <a:ea typeface="Calibri"/>
                        <a:cs typeface="Times New Roman"/>
                      </a:endParaRPr>
                    </a:p>
                  </a:txBody>
                  <a:tcPr marL="45513" marR="45513" marT="0" marB="0">
                    <a:solidFill>
                      <a:schemeClr val="accent2"/>
                    </a:solidFill>
                  </a:tcPr>
                </a:tc>
                <a:tc>
                  <a:txBody>
                    <a:bodyPr/>
                    <a:lstStyle/>
                    <a:p>
                      <a:pPr>
                        <a:spcAft>
                          <a:spcPts val="0"/>
                        </a:spcAft>
                      </a:pPr>
                      <a:r>
                        <a:rPr lang="en-GB" sz="1400">
                          <a:effectLst/>
                          <a:latin typeface="+mj-lt"/>
                        </a:rPr>
                        <a:t>No, individual provider</a:t>
                      </a:r>
                      <a:endParaRPr lang="en-GB" sz="1200">
                        <a:effectLst/>
                        <a:latin typeface="+mj-lt"/>
                        <a:ea typeface="Calibri"/>
                        <a:cs typeface="Times New Roman"/>
                      </a:endParaRPr>
                    </a:p>
                  </a:txBody>
                  <a:tcPr marL="45513" marR="45513" marT="0" marB="0"/>
                </a:tc>
                <a:tc>
                  <a:txBody>
                    <a:bodyPr/>
                    <a:lstStyle/>
                    <a:p>
                      <a:pPr>
                        <a:spcAft>
                          <a:spcPts val="0"/>
                        </a:spcAft>
                      </a:pPr>
                      <a:r>
                        <a:rPr lang="en-GB" sz="1400" dirty="0">
                          <a:effectLst/>
                          <a:latin typeface="+mj-lt"/>
                        </a:rPr>
                        <a:t>No, individual provider</a:t>
                      </a:r>
                      <a:endParaRPr lang="en-GB" sz="1200" dirty="0">
                        <a:effectLst/>
                        <a:latin typeface="+mj-lt"/>
                        <a:ea typeface="Calibri"/>
                        <a:cs typeface="Times New Roman"/>
                      </a:endParaRPr>
                    </a:p>
                  </a:txBody>
                  <a:tcPr marL="45513" marR="45513" marT="0" marB="0"/>
                </a:tc>
                <a:extLst>
                  <a:ext uri="{0D108BD9-81ED-4DB2-BD59-A6C34878D82A}">
                    <a16:rowId xmlns:a16="http://schemas.microsoft.com/office/drawing/2014/main" val="10003"/>
                  </a:ext>
                </a:extLst>
              </a:tr>
              <a:tr h="364101">
                <a:tc>
                  <a:txBody>
                    <a:bodyPr/>
                    <a:lstStyle/>
                    <a:p>
                      <a:pPr algn="r">
                        <a:spcAft>
                          <a:spcPts val="0"/>
                        </a:spcAft>
                      </a:pPr>
                      <a:r>
                        <a:rPr lang="en-GB" sz="1400">
                          <a:effectLst/>
                          <a:latin typeface="+mj-lt"/>
                        </a:rPr>
                        <a:t>Ability to compare patient groups</a:t>
                      </a:r>
                      <a:endParaRPr lang="en-GB" sz="1200">
                        <a:effectLst/>
                        <a:latin typeface="+mj-lt"/>
                        <a:ea typeface="Calibri"/>
                        <a:cs typeface="Times New Roman"/>
                      </a:endParaRPr>
                    </a:p>
                  </a:txBody>
                  <a:tcPr marL="45513" marR="45513" marT="0" marB="0">
                    <a:solidFill>
                      <a:schemeClr val="accent2"/>
                    </a:solidFill>
                  </a:tcPr>
                </a:tc>
                <a:tc>
                  <a:txBody>
                    <a:bodyPr/>
                    <a:lstStyle/>
                    <a:p>
                      <a:pPr>
                        <a:spcAft>
                          <a:spcPts val="0"/>
                        </a:spcAft>
                      </a:pPr>
                      <a:r>
                        <a:rPr lang="en-GB" sz="1400">
                          <a:effectLst/>
                          <a:latin typeface="+mj-lt"/>
                        </a:rPr>
                        <a:t>Yes, although patients with few appointments are often excluded.</a:t>
                      </a:r>
                      <a:endParaRPr lang="en-GB" sz="1200">
                        <a:effectLst/>
                        <a:latin typeface="+mj-lt"/>
                        <a:ea typeface="Calibri"/>
                        <a:cs typeface="Times New Roman"/>
                      </a:endParaRPr>
                    </a:p>
                  </a:txBody>
                  <a:tcPr marL="45513" marR="45513" marT="0" marB="0"/>
                </a:tc>
                <a:tc>
                  <a:txBody>
                    <a:bodyPr/>
                    <a:lstStyle/>
                    <a:p>
                      <a:pPr>
                        <a:spcAft>
                          <a:spcPts val="0"/>
                        </a:spcAft>
                      </a:pPr>
                      <a:r>
                        <a:rPr lang="en-GB" sz="1400" dirty="0">
                          <a:effectLst/>
                          <a:latin typeface="+mj-lt"/>
                        </a:rPr>
                        <a:t>Yes, especially between GP lists and including infrequent attenders.</a:t>
                      </a:r>
                      <a:endParaRPr lang="en-GB" sz="1200" dirty="0">
                        <a:effectLst/>
                        <a:latin typeface="+mj-lt"/>
                        <a:ea typeface="Calibri"/>
                        <a:cs typeface="Times New Roman"/>
                      </a:endParaRPr>
                    </a:p>
                  </a:txBody>
                  <a:tcPr marL="45513" marR="45513" marT="0" marB="0"/>
                </a:tc>
                <a:extLst>
                  <a:ext uri="{0D108BD9-81ED-4DB2-BD59-A6C34878D82A}">
                    <a16:rowId xmlns:a16="http://schemas.microsoft.com/office/drawing/2014/main" val="10004"/>
                  </a:ext>
                </a:extLst>
              </a:tr>
              <a:tr h="242734">
                <a:tc>
                  <a:txBody>
                    <a:bodyPr/>
                    <a:lstStyle/>
                    <a:p>
                      <a:pPr algn="r">
                        <a:spcAft>
                          <a:spcPts val="0"/>
                        </a:spcAft>
                      </a:pPr>
                      <a:r>
                        <a:rPr lang="en-GB" sz="1400">
                          <a:effectLst/>
                          <a:latin typeface="+mj-lt"/>
                        </a:rPr>
                        <a:t>Ability to obtain scores for individual patients</a:t>
                      </a:r>
                      <a:endParaRPr lang="en-GB" sz="1200">
                        <a:effectLst/>
                        <a:latin typeface="+mj-lt"/>
                        <a:ea typeface="Calibri"/>
                        <a:cs typeface="Times New Roman"/>
                      </a:endParaRPr>
                    </a:p>
                  </a:txBody>
                  <a:tcPr marL="45513" marR="45513" marT="0" marB="0">
                    <a:solidFill>
                      <a:schemeClr val="accent2"/>
                    </a:solidFill>
                  </a:tcPr>
                </a:tc>
                <a:tc>
                  <a:txBody>
                    <a:bodyPr/>
                    <a:lstStyle/>
                    <a:p>
                      <a:pPr>
                        <a:spcAft>
                          <a:spcPts val="0"/>
                        </a:spcAft>
                      </a:pPr>
                      <a:r>
                        <a:rPr lang="en-GB" sz="1400">
                          <a:effectLst/>
                          <a:latin typeface="+mj-lt"/>
                        </a:rPr>
                        <a:t>Yes</a:t>
                      </a:r>
                      <a:endParaRPr lang="en-GB" sz="1200">
                        <a:effectLst/>
                        <a:latin typeface="+mj-lt"/>
                        <a:ea typeface="Calibri"/>
                        <a:cs typeface="Times New Roman"/>
                      </a:endParaRPr>
                    </a:p>
                  </a:txBody>
                  <a:tcPr marL="45513" marR="45513" marT="0" marB="0"/>
                </a:tc>
                <a:tc>
                  <a:txBody>
                    <a:bodyPr/>
                    <a:lstStyle/>
                    <a:p>
                      <a:pPr>
                        <a:spcAft>
                          <a:spcPts val="0"/>
                        </a:spcAft>
                      </a:pPr>
                      <a:r>
                        <a:rPr lang="en-GB" sz="1400" dirty="0">
                          <a:effectLst/>
                          <a:latin typeface="+mj-lt"/>
                        </a:rPr>
                        <a:t>No</a:t>
                      </a:r>
                      <a:endParaRPr lang="en-GB" sz="1200" dirty="0">
                        <a:effectLst/>
                        <a:latin typeface="+mj-lt"/>
                        <a:ea typeface="Calibri"/>
                        <a:cs typeface="Times New Roman"/>
                      </a:endParaRPr>
                    </a:p>
                  </a:txBody>
                  <a:tcPr marL="45513" marR="45513" marT="0" marB="0"/>
                </a:tc>
                <a:extLst>
                  <a:ext uri="{0D108BD9-81ED-4DB2-BD59-A6C34878D82A}">
                    <a16:rowId xmlns:a16="http://schemas.microsoft.com/office/drawing/2014/main" val="10005"/>
                  </a:ext>
                </a:extLst>
              </a:tr>
              <a:tr h="485468">
                <a:tc>
                  <a:txBody>
                    <a:bodyPr/>
                    <a:lstStyle/>
                    <a:p>
                      <a:pPr algn="r">
                        <a:spcAft>
                          <a:spcPts val="0"/>
                        </a:spcAft>
                      </a:pPr>
                      <a:r>
                        <a:rPr lang="en-GB" sz="1400" dirty="0">
                          <a:effectLst/>
                          <a:latin typeface="+mj-lt"/>
                        </a:rPr>
                        <a:t>Ease of use</a:t>
                      </a:r>
                      <a:endParaRPr lang="en-GB" sz="1200" dirty="0">
                        <a:effectLst/>
                        <a:latin typeface="+mj-lt"/>
                        <a:ea typeface="Calibri"/>
                        <a:cs typeface="Times New Roman"/>
                      </a:endParaRPr>
                    </a:p>
                  </a:txBody>
                  <a:tcPr marL="45513" marR="45513" marT="0" marB="0">
                    <a:solidFill>
                      <a:schemeClr val="accent2"/>
                    </a:solidFill>
                  </a:tcPr>
                </a:tc>
                <a:tc>
                  <a:txBody>
                    <a:bodyPr/>
                    <a:lstStyle/>
                    <a:p>
                      <a:pPr>
                        <a:spcAft>
                          <a:spcPts val="0"/>
                        </a:spcAft>
                      </a:pPr>
                      <a:r>
                        <a:rPr lang="en-GB" sz="1400">
                          <a:effectLst/>
                          <a:latin typeface="+mj-lt"/>
                        </a:rPr>
                        <a:t>Simple proportion so easy to calculate and interpret</a:t>
                      </a:r>
                      <a:endParaRPr lang="en-GB" sz="1200">
                        <a:effectLst/>
                        <a:latin typeface="+mj-lt"/>
                        <a:ea typeface="Calibri"/>
                        <a:cs typeface="Times New Roman"/>
                      </a:endParaRPr>
                    </a:p>
                  </a:txBody>
                  <a:tcPr marL="45513" marR="45513" marT="0" marB="0"/>
                </a:tc>
                <a:tc>
                  <a:txBody>
                    <a:bodyPr/>
                    <a:lstStyle/>
                    <a:p>
                      <a:pPr>
                        <a:spcAft>
                          <a:spcPts val="0"/>
                        </a:spcAft>
                      </a:pPr>
                      <a:r>
                        <a:rPr lang="en-GB" sz="1400" dirty="0">
                          <a:effectLst/>
                          <a:latin typeface="+mj-lt"/>
                        </a:rPr>
                        <a:t>Simple proportion/percentage so easy to calculate and interpret</a:t>
                      </a:r>
                      <a:endParaRPr lang="en-GB" sz="1200" dirty="0">
                        <a:effectLst/>
                        <a:latin typeface="+mj-lt"/>
                        <a:ea typeface="Calibri"/>
                        <a:cs typeface="Times New Roman"/>
                      </a:endParaRPr>
                    </a:p>
                  </a:txBody>
                  <a:tcPr marL="45513" marR="45513" marT="0" marB="0"/>
                </a:tc>
                <a:extLst>
                  <a:ext uri="{0D108BD9-81ED-4DB2-BD59-A6C34878D82A}">
                    <a16:rowId xmlns:a16="http://schemas.microsoft.com/office/drawing/2014/main" val="10006"/>
                  </a:ext>
                </a:extLst>
              </a:tr>
            </a:tbl>
          </a:graphicData>
        </a:graphic>
      </p:graphicFrame>
      <p:sp>
        <p:nvSpPr>
          <p:cNvPr id="5" name="TextBox 4"/>
          <p:cNvSpPr txBox="1"/>
          <p:nvPr/>
        </p:nvSpPr>
        <p:spPr>
          <a:xfrm>
            <a:off x="755576" y="6309320"/>
            <a:ext cx="6336704" cy="369332"/>
          </a:xfrm>
          <a:prstGeom prst="rect">
            <a:avLst/>
          </a:prstGeom>
          <a:noFill/>
        </p:spPr>
        <p:txBody>
          <a:bodyPr wrap="square" rtlCol="0">
            <a:spAutoFit/>
          </a:bodyPr>
          <a:lstStyle/>
          <a:p>
            <a:r>
              <a:rPr lang="en-GB" dirty="0"/>
              <a:t>© St Leonard’s Practice 2019</a:t>
            </a:r>
          </a:p>
        </p:txBody>
      </p:sp>
      <p:pic>
        <p:nvPicPr>
          <p:cNvPr id="3" name="Picture 2">
            <a:extLst>
              <a:ext uri="{FF2B5EF4-FFF2-40B4-BE49-F238E27FC236}">
                <a16:creationId xmlns:a16="http://schemas.microsoft.com/office/drawing/2014/main" id="{1A2205A3-E673-64C4-A2B3-6F36BD8FF73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08677" y="41712"/>
            <a:ext cx="1070054" cy="626330"/>
          </a:xfrm>
          <a:prstGeom prst="rect">
            <a:avLst/>
          </a:prstGeom>
        </p:spPr>
      </p:pic>
      <p:pic>
        <p:nvPicPr>
          <p:cNvPr id="6" name="Picture 5" descr="Image result for st leonard's practice exeter">
            <a:extLst>
              <a:ext uri="{FF2B5EF4-FFF2-40B4-BE49-F238E27FC236}">
                <a16:creationId xmlns:a16="http://schemas.microsoft.com/office/drawing/2014/main" id="{999FD857-FF10-09F3-BE50-BD5E3296B87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1739" y="28140"/>
            <a:ext cx="1566040" cy="653475"/>
          </a:xfrm>
          <a:prstGeom prst="rect">
            <a:avLst/>
          </a:prstGeom>
          <a:noFill/>
          <a:effectLst>
            <a:softEdge rad="0"/>
          </a:effectLst>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F31A48C4-F02B-91C8-DE56-F6BE5D472759}"/>
              </a:ext>
            </a:extLst>
          </p:cNvPr>
          <p:cNvSpPr txBox="1"/>
          <p:nvPr/>
        </p:nvSpPr>
        <p:spPr>
          <a:xfrm>
            <a:off x="3786221" y="6077624"/>
            <a:ext cx="5340376" cy="738664"/>
          </a:xfrm>
          <a:prstGeom prst="rect">
            <a:avLst/>
          </a:prstGeom>
          <a:noFill/>
        </p:spPr>
        <p:txBody>
          <a:bodyPr wrap="square">
            <a:spAutoFit/>
          </a:bodyPr>
          <a:lstStyle/>
          <a:p>
            <a:r>
              <a:rPr lang="en-GB" sz="1400" dirty="0"/>
              <a:t>Sidaway-Lee K, Pereira Gray D, Evans P. A method for measuring continuity of care in day-to-day general practice: a quantitative analysis of appointment data. </a:t>
            </a:r>
            <a:r>
              <a:rPr lang="en-GB" sz="1400" i="1" dirty="0"/>
              <a:t>Br J Gen </a:t>
            </a:r>
            <a:r>
              <a:rPr lang="en-GB" sz="1400" i="1" dirty="0" err="1"/>
              <a:t>Pract</a:t>
            </a:r>
            <a:r>
              <a:rPr lang="en-GB" sz="1400" i="1" dirty="0"/>
              <a:t>. </a:t>
            </a:r>
            <a:r>
              <a:rPr lang="en-GB" sz="1400" dirty="0"/>
              <a:t>2019 </a:t>
            </a:r>
            <a:r>
              <a:rPr lang="en-GB" sz="1400" b="1" dirty="0"/>
              <a:t>69</a:t>
            </a:r>
            <a:r>
              <a:rPr lang="en-GB" sz="1400" dirty="0"/>
              <a:t> (682): e356-e362</a:t>
            </a:r>
            <a:endParaRPr lang="en-GB" sz="1400" dirty="0">
              <a:solidFill>
                <a:srgbClr val="FF0000"/>
              </a:solidFill>
            </a:endParaRPr>
          </a:p>
        </p:txBody>
      </p:sp>
    </p:spTree>
    <p:extLst>
      <p:ext uri="{BB962C8B-B14F-4D97-AF65-F5344CB8AC3E}">
        <p14:creationId xmlns:p14="http://schemas.microsoft.com/office/powerpoint/2010/main" val="1491877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563A9604-50F3-DF68-B38A-FC3658671E1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08677" y="41712"/>
            <a:ext cx="1070054" cy="626330"/>
          </a:xfrm>
          <a:prstGeom prst="rect">
            <a:avLst/>
          </a:prstGeom>
        </p:spPr>
      </p:pic>
      <p:pic>
        <p:nvPicPr>
          <p:cNvPr id="3" name="Picture 2" descr="Image result for st leonard's practice exeter">
            <a:extLst>
              <a:ext uri="{FF2B5EF4-FFF2-40B4-BE49-F238E27FC236}">
                <a16:creationId xmlns:a16="http://schemas.microsoft.com/office/drawing/2014/main" id="{0EA1C69D-F301-88CD-CD55-4167C97A6C2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1739" y="28140"/>
            <a:ext cx="1566040" cy="653475"/>
          </a:xfrm>
          <a:prstGeom prst="rect">
            <a:avLst/>
          </a:prstGeom>
          <a:noFill/>
          <a:effectLst>
            <a:softEdge rad="0"/>
          </a:effectLst>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6896A49B-3999-4A91-A48B-3FE5891DDF88}"/>
              </a:ext>
            </a:extLst>
          </p:cNvPr>
          <p:cNvSpPr>
            <a:spLocks noGrp="1"/>
          </p:cNvSpPr>
          <p:nvPr>
            <p:ph type="title"/>
          </p:nvPr>
        </p:nvSpPr>
        <p:spPr>
          <a:xfrm>
            <a:off x="382570" y="567357"/>
            <a:ext cx="8229600" cy="1143000"/>
          </a:xfrm>
        </p:spPr>
        <p:txBody>
          <a:bodyPr>
            <a:noAutofit/>
          </a:bodyPr>
          <a:lstStyle/>
          <a:p>
            <a:r>
              <a:rPr lang="en-GB" altLang="en-US" sz="3200" b="1" dirty="0">
                <a:latin typeface="Arial" panose="020B0604020202020204" pitchFamily="34" charset="0"/>
                <a:ea typeface="Calibri" panose="020F0502020204030204" pitchFamily="34" charset="0"/>
                <a:cs typeface="Times New Roman" panose="02020603050405020304" pitchFamily="18" charset="0"/>
              </a:rPr>
              <a:t>Summary of core evidence of benefits for patients of continuity of doctor care</a:t>
            </a:r>
            <a:endParaRPr lang="en-GB" sz="3200" dirty="0"/>
          </a:p>
        </p:txBody>
      </p:sp>
      <p:graphicFrame>
        <p:nvGraphicFramePr>
          <p:cNvPr id="4" name="Table 3">
            <a:extLst>
              <a:ext uri="{FF2B5EF4-FFF2-40B4-BE49-F238E27FC236}">
                <a16:creationId xmlns:a16="http://schemas.microsoft.com/office/drawing/2014/main" id="{BEF2FF8A-B236-45AD-BA42-0913A33BA344}"/>
              </a:ext>
            </a:extLst>
          </p:cNvPr>
          <p:cNvGraphicFramePr>
            <a:graphicFrameLocks noGrp="1"/>
          </p:cNvGraphicFramePr>
          <p:nvPr>
            <p:extLst>
              <p:ext uri="{D42A27DB-BD31-4B8C-83A1-F6EECF244321}">
                <p14:modId xmlns:p14="http://schemas.microsoft.com/office/powerpoint/2010/main" val="4264242107"/>
              </p:ext>
            </p:extLst>
          </p:nvPr>
        </p:nvGraphicFramePr>
        <p:xfrm>
          <a:off x="3360830" y="2036857"/>
          <a:ext cx="5412648" cy="4546048"/>
        </p:xfrm>
        <a:graphic>
          <a:graphicData uri="http://schemas.openxmlformats.org/drawingml/2006/table">
            <a:tbl>
              <a:tblPr firstRow="1" firstCol="1" bandRow="1">
                <a:tableStyleId>{69CF1AB2-1976-4502-BF36-3FF5EA218861}</a:tableStyleId>
              </a:tblPr>
              <a:tblGrid>
                <a:gridCol w="2706324">
                  <a:extLst>
                    <a:ext uri="{9D8B030D-6E8A-4147-A177-3AD203B41FA5}">
                      <a16:colId xmlns:a16="http://schemas.microsoft.com/office/drawing/2014/main" val="3021727978"/>
                    </a:ext>
                  </a:extLst>
                </a:gridCol>
                <a:gridCol w="2706324">
                  <a:extLst>
                    <a:ext uri="{9D8B030D-6E8A-4147-A177-3AD203B41FA5}">
                      <a16:colId xmlns:a16="http://schemas.microsoft.com/office/drawing/2014/main" val="278414509"/>
                    </a:ext>
                  </a:extLst>
                </a:gridCol>
              </a:tblGrid>
              <a:tr h="393562">
                <a:tc>
                  <a:txBody>
                    <a:bodyPr/>
                    <a:lstStyle/>
                    <a:p>
                      <a:pPr marL="0" lvl="0" indent="0">
                        <a:buFont typeface="+mj-lt"/>
                        <a:buNone/>
                      </a:pPr>
                      <a:r>
                        <a:rPr lang="en-GB" sz="1300" dirty="0">
                          <a:effectLst/>
                        </a:rPr>
                        <a:t>1. Are more satisfied.</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3251" marR="63251" marT="0" marB="0"/>
                </a:tc>
                <a:tc>
                  <a:txBody>
                    <a:bodyPr/>
                    <a:lstStyle/>
                    <a:p>
                      <a:r>
                        <a:rPr lang="en-GB" sz="1300" b="0" dirty="0">
                          <a:effectLst/>
                        </a:rPr>
                        <a:t>Baker and Streatfield (1995)</a:t>
                      </a:r>
                      <a:endParaRPr lang="en-GB" sz="1100" b="0" dirty="0">
                        <a:effectLst/>
                      </a:endParaRPr>
                    </a:p>
                    <a:p>
                      <a:r>
                        <a:rPr lang="en-GB" sz="1300" b="0" dirty="0">
                          <a:effectLst/>
                        </a:rPr>
                        <a:t>Baker et al (2003)</a:t>
                      </a:r>
                      <a:endParaRPr lang="en-GB" sz="1100" b="0" dirty="0">
                        <a:effectLst/>
                        <a:latin typeface="Calibri" panose="020F0502020204030204" pitchFamily="34" charset="0"/>
                        <a:ea typeface="Calibri" panose="020F0502020204030204" pitchFamily="34" charset="0"/>
                        <a:cs typeface="Times New Roman" panose="02020603050405020304" pitchFamily="18" charset="0"/>
                      </a:endParaRPr>
                    </a:p>
                  </a:txBody>
                  <a:tcPr marL="63251" marR="63251" marT="0" marB="0"/>
                </a:tc>
                <a:extLst>
                  <a:ext uri="{0D108BD9-81ED-4DB2-BD59-A6C34878D82A}">
                    <a16:rowId xmlns:a16="http://schemas.microsoft.com/office/drawing/2014/main" val="2146602623"/>
                  </a:ext>
                </a:extLst>
              </a:tr>
              <a:tr h="393562">
                <a:tc>
                  <a:txBody>
                    <a:bodyPr/>
                    <a:lstStyle/>
                    <a:p>
                      <a:pPr marL="0" lvl="0" indent="0">
                        <a:buFont typeface="+mj-lt"/>
                        <a:buNone/>
                      </a:pPr>
                      <a:r>
                        <a:rPr lang="en-GB" sz="1300" dirty="0">
                          <a:effectLst/>
                        </a:rPr>
                        <a:t>2. Are more likely to follow medical advice (adherence).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3251" marR="63251" marT="0" marB="0"/>
                </a:tc>
                <a:tc>
                  <a:txBody>
                    <a:bodyPr/>
                    <a:lstStyle/>
                    <a:p>
                      <a:r>
                        <a:rPr lang="en-GB" sz="1300" dirty="0">
                          <a:effectLst/>
                        </a:rPr>
                        <a:t>Warren et al (2015)</a:t>
                      </a:r>
                      <a:endParaRPr lang="en-GB" sz="1100" dirty="0">
                        <a:effectLst/>
                      </a:endParaRPr>
                    </a:p>
                    <a:p>
                      <a:r>
                        <a:rPr lang="en-GB" sz="1300" dirty="0">
                          <a:effectLst/>
                        </a:rPr>
                        <a:t>Chen et al (2013)</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3251" marR="63251" marT="0" marB="0"/>
                </a:tc>
                <a:extLst>
                  <a:ext uri="{0D108BD9-81ED-4DB2-BD59-A6C34878D82A}">
                    <a16:rowId xmlns:a16="http://schemas.microsoft.com/office/drawing/2014/main" val="3803871981"/>
                  </a:ext>
                </a:extLst>
              </a:tr>
              <a:tr h="393562">
                <a:tc>
                  <a:txBody>
                    <a:bodyPr/>
                    <a:lstStyle/>
                    <a:p>
                      <a:pPr marL="0" lvl="0" indent="0">
                        <a:buFont typeface="+mj-lt"/>
                        <a:buNone/>
                      </a:pPr>
                      <a:r>
                        <a:rPr lang="en-GB" sz="1300" dirty="0">
                          <a:effectLst/>
                        </a:rPr>
                        <a:t>3. Are more likely to take up offers of personal preventive medicine.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3251" marR="63251" marT="0" marB="0"/>
                </a:tc>
                <a:tc>
                  <a:txBody>
                    <a:bodyPr/>
                    <a:lstStyle/>
                    <a:p>
                      <a:r>
                        <a:rPr lang="en-GB" sz="1300" dirty="0">
                          <a:effectLst/>
                        </a:rPr>
                        <a:t>O’Malley et al (1997)</a:t>
                      </a:r>
                      <a:endParaRPr lang="en-GB" sz="1100" dirty="0">
                        <a:effectLst/>
                      </a:endParaRPr>
                    </a:p>
                    <a:p>
                      <a:r>
                        <a:rPr lang="en-GB" sz="1300" dirty="0">
                          <a:effectLst/>
                        </a:rPr>
                        <a:t>Christakis et al (2000)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3251" marR="63251" marT="0" marB="0"/>
                </a:tc>
                <a:extLst>
                  <a:ext uri="{0D108BD9-81ED-4DB2-BD59-A6C34878D82A}">
                    <a16:rowId xmlns:a16="http://schemas.microsoft.com/office/drawing/2014/main" val="3210355975"/>
                  </a:ext>
                </a:extLst>
              </a:tr>
              <a:tr h="590343">
                <a:tc>
                  <a:txBody>
                    <a:bodyPr/>
                    <a:lstStyle/>
                    <a:p>
                      <a:pPr marL="0" lvl="0" indent="0">
                        <a:buFont typeface="+mj-lt"/>
                        <a:buNone/>
                      </a:pPr>
                      <a:r>
                        <a:rPr lang="en-GB" sz="1300" dirty="0">
                          <a:effectLst/>
                        </a:rPr>
                        <a:t>4. Are more likely to have a good doctor patient relationship with their GP.</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3251" marR="63251" marT="0" marB="0"/>
                </a:tc>
                <a:tc>
                  <a:txBody>
                    <a:bodyPr/>
                    <a:lstStyle/>
                    <a:p>
                      <a:r>
                        <a:rPr lang="en-GB" sz="1300">
                          <a:effectLst/>
                        </a:rPr>
                        <a:t>Mainous et al (2001)</a:t>
                      </a:r>
                      <a:endParaRPr lang="en-GB" sz="1100">
                        <a:effectLst/>
                      </a:endParaRPr>
                    </a:p>
                    <a:p>
                      <a:r>
                        <a:rPr lang="en-GB" sz="1300">
                          <a:effectLst/>
                        </a:rPr>
                        <a:t>Ridd et al (2011)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3251" marR="63251" marT="0" marB="0"/>
                </a:tc>
                <a:extLst>
                  <a:ext uri="{0D108BD9-81ED-4DB2-BD59-A6C34878D82A}">
                    <a16:rowId xmlns:a16="http://schemas.microsoft.com/office/drawing/2014/main" val="3423319853"/>
                  </a:ext>
                </a:extLst>
              </a:tr>
              <a:tr h="393562">
                <a:tc>
                  <a:txBody>
                    <a:bodyPr/>
                    <a:lstStyle/>
                    <a:p>
                      <a:pPr marL="0" lvl="0" indent="0">
                        <a:buFont typeface="+mj-lt"/>
                        <a:buNone/>
                      </a:pPr>
                      <a:r>
                        <a:rPr lang="en-GB" sz="1300" dirty="0">
                          <a:effectLst/>
                        </a:rPr>
                        <a:t>5. Are more likely to receive good quality of care.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3251" marR="63251" marT="0" marB="0"/>
                </a:tc>
                <a:tc>
                  <a:txBody>
                    <a:bodyPr/>
                    <a:lstStyle/>
                    <a:p>
                      <a:r>
                        <a:rPr lang="en-GB" sz="1300" dirty="0">
                          <a:effectLst/>
                        </a:rPr>
                        <a:t>O’Connor et al (1998)</a:t>
                      </a:r>
                      <a:endParaRPr lang="en-GB" sz="1100" dirty="0">
                        <a:effectLst/>
                      </a:endParaRPr>
                    </a:p>
                    <a:p>
                      <a:r>
                        <a:rPr lang="en-GB" sz="1300" dirty="0">
                          <a:effectLst/>
                        </a:rPr>
                        <a:t>Romano and Segal (2015)</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3251" marR="63251" marT="0" marB="0"/>
                </a:tc>
                <a:extLst>
                  <a:ext uri="{0D108BD9-81ED-4DB2-BD59-A6C34878D82A}">
                    <a16:rowId xmlns:a16="http://schemas.microsoft.com/office/drawing/2014/main" val="3231786021"/>
                  </a:ext>
                </a:extLst>
              </a:tr>
              <a:tr h="393562">
                <a:tc>
                  <a:txBody>
                    <a:bodyPr/>
                    <a:lstStyle/>
                    <a:p>
                      <a:pPr marL="0" lvl="0" indent="0">
                        <a:buFont typeface="+mj-lt"/>
                        <a:buNone/>
                      </a:pPr>
                      <a:r>
                        <a:rPr lang="en-GB" sz="1300" dirty="0">
                          <a:effectLst/>
                        </a:rPr>
                        <a:t>6. Are less likely to need to go to A&amp;E.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3251" marR="63251" marT="0" marB="0"/>
                </a:tc>
                <a:tc>
                  <a:txBody>
                    <a:bodyPr/>
                    <a:lstStyle/>
                    <a:p>
                      <a:r>
                        <a:rPr lang="en-GB" sz="1300" dirty="0">
                          <a:effectLst/>
                        </a:rPr>
                        <a:t>van den Berg et al 2016</a:t>
                      </a:r>
                    </a:p>
                    <a:p>
                      <a:r>
                        <a:rPr lang="en-GB" sz="1300" dirty="0">
                          <a:effectLst/>
                        </a:rPr>
                        <a:t>Brousseau  et al (2004)</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3251" marR="63251" marT="0" marB="0"/>
                </a:tc>
                <a:extLst>
                  <a:ext uri="{0D108BD9-81ED-4DB2-BD59-A6C34878D82A}">
                    <a16:rowId xmlns:a16="http://schemas.microsoft.com/office/drawing/2014/main" val="1088780945"/>
                  </a:ext>
                </a:extLst>
              </a:tr>
              <a:tr h="787124">
                <a:tc>
                  <a:txBody>
                    <a:bodyPr/>
                    <a:lstStyle/>
                    <a:p>
                      <a:pPr marL="0" lvl="0" indent="0">
                        <a:buFont typeface="+mj-lt"/>
                        <a:buNone/>
                      </a:pPr>
                      <a:r>
                        <a:rPr lang="en-GB" sz="1300" dirty="0">
                          <a:effectLst/>
                        </a:rPr>
                        <a:t>7. Are less likely to need a hospital admission, particularly for ambulatory care sensitive conditions.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3251" marR="63251" marT="0" marB="0"/>
                </a:tc>
                <a:tc>
                  <a:txBody>
                    <a:bodyPr/>
                    <a:lstStyle/>
                    <a:p>
                      <a:r>
                        <a:rPr lang="en-GB" sz="1300" dirty="0">
                          <a:effectLst/>
                        </a:rPr>
                        <a:t>Barker et al (2017)</a:t>
                      </a:r>
                      <a:endParaRPr lang="en-GB" sz="1100" dirty="0">
                        <a:effectLst/>
                      </a:endParaRPr>
                    </a:p>
                    <a:p>
                      <a:r>
                        <a:rPr lang="en-GB" sz="1300" dirty="0">
                          <a:effectLst/>
                        </a:rPr>
                        <a:t>Bankart et al (2011)</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3251" marR="63251" marT="0" marB="0"/>
                </a:tc>
                <a:extLst>
                  <a:ext uri="{0D108BD9-81ED-4DB2-BD59-A6C34878D82A}">
                    <a16:rowId xmlns:a16="http://schemas.microsoft.com/office/drawing/2014/main" val="401894119"/>
                  </a:ext>
                </a:extLst>
              </a:tr>
              <a:tr h="393562">
                <a:tc>
                  <a:txBody>
                    <a:bodyPr/>
                    <a:lstStyle/>
                    <a:p>
                      <a:pPr marL="0" lvl="0" indent="0">
                        <a:buFont typeface="+mj-lt"/>
                        <a:buNone/>
                      </a:pPr>
                      <a:r>
                        <a:rPr lang="en-GB" sz="1300" dirty="0">
                          <a:effectLst/>
                        </a:rPr>
                        <a:t>8. Are likely to live longer.</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3251" marR="63251" marT="0" marB="0"/>
                </a:tc>
                <a:tc>
                  <a:txBody>
                    <a:bodyPr/>
                    <a:lstStyle/>
                    <a:p>
                      <a:r>
                        <a:rPr lang="en-GB" sz="1300">
                          <a:effectLst/>
                        </a:rPr>
                        <a:t>Maarsingh et al (2016)</a:t>
                      </a:r>
                      <a:endParaRPr lang="en-GB" sz="1100">
                        <a:effectLst/>
                      </a:endParaRPr>
                    </a:p>
                    <a:p>
                      <a:r>
                        <a:rPr lang="en-GB" sz="1300">
                          <a:effectLst/>
                        </a:rPr>
                        <a:t>Pereira Gray et al (2018)</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3251" marR="63251" marT="0" marB="0"/>
                </a:tc>
                <a:extLst>
                  <a:ext uri="{0D108BD9-81ED-4DB2-BD59-A6C34878D82A}">
                    <a16:rowId xmlns:a16="http://schemas.microsoft.com/office/drawing/2014/main" val="770512971"/>
                  </a:ext>
                </a:extLst>
              </a:tr>
              <a:tr h="787124">
                <a:tc>
                  <a:txBody>
                    <a:bodyPr/>
                    <a:lstStyle/>
                    <a:p>
                      <a:pPr marL="0" lvl="0" indent="0">
                        <a:buFont typeface="+mj-lt"/>
                        <a:buNone/>
                      </a:pPr>
                      <a:r>
                        <a:rPr lang="en-GB" sz="1300" dirty="0">
                          <a:effectLst/>
                        </a:rPr>
                        <a:t>9. Have more cost effective healthcare (including meaning funding available for other things).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3251" marR="63251" marT="0" marB="0"/>
                </a:tc>
                <a:tc>
                  <a:txBody>
                    <a:bodyPr/>
                    <a:lstStyle/>
                    <a:p>
                      <a:r>
                        <a:rPr lang="en-GB" sz="1300" dirty="0">
                          <a:effectLst/>
                        </a:rPr>
                        <a:t>Starfield (1994)</a:t>
                      </a:r>
                      <a:endParaRPr lang="en-GB" sz="1100" dirty="0">
                        <a:effectLst/>
                      </a:endParaRPr>
                    </a:p>
                    <a:p>
                      <a:r>
                        <a:rPr lang="en-GB" sz="1300" dirty="0">
                          <a:effectLst/>
                        </a:rPr>
                        <a:t>Weiss and </a:t>
                      </a:r>
                      <a:r>
                        <a:rPr lang="en-GB" sz="1300" dirty="0" err="1">
                          <a:effectLst/>
                        </a:rPr>
                        <a:t>Blustein</a:t>
                      </a:r>
                      <a:r>
                        <a:rPr lang="en-GB" sz="1300" dirty="0">
                          <a:effectLst/>
                        </a:rPr>
                        <a:t> (1996)</a:t>
                      </a:r>
                      <a:endParaRPr lang="en-GB" sz="1100" dirty="0">
                        <a:effectLst/>
                      </a:endParaRPr>
                    </a:p>
                    <a:p>
                      <a:r>
                        <a:rPr lang="en-GB" sz="13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3251" marR="63251" marT="0" marB="0"/>
                </a:tc>
                <a:extLst>
                  <a:ext uri="{0D108BD9-81ED-4DB2-BD59-A6C34878D82A}">
                    <a16:rowId xmlns:a16="http://schemas.microsoft.com/office/drawing/2014/main" val="1890324558"/>
                  </a:ext>
                </a:extLst>
              </a:tr>
            </a:tbl>
          </a:graphicData>
        </a:graphic>
      </p:graphicFrame>
      <p:sp>
        <p:nvSpPr>
          <p:cNvPr id="5" name="Rectangle 1">
            <a:extLst>
              <a:ext uri="{FF2B5EF4-FFF2-40B4-BE49-F238E27FC236}">
                <a16:creationId xmlns:a16="http://schemas.microsoft.com/office/drawing/2014/main" id="{F193B708-1275-43BB-9D1C-AC96E6A6B04F}"/>
              </a:ext>
            </a:extLst>
          </p:cNvPr>
          <p:cNvSpPr>
            <a:spLocks noChangeArrowheads="1"/>
          </p:cNvSpPr>
          <p:nvPr/>
        </p:nvSpPr>
        <p:spPr bwMode="auto">
          <a:xfrm>
            <a:off x="366899" y="2180873"/>
            <a:ext cx="2736304" cy="34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6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Summary of core evidence of benefits for patients of continuity of doctor care</a:t>
            </a:r>
            <a:endParaRPr kumimoji="0" lang="en-GB" altLang="en-US" sz="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There are nine core benefits for patients which are well demonstrated in the research literature.</a:t>
            </a:r>
            <a:endParaRPr kumimoji="0" lang="en-GB" altLang="en-US" sz="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When they receive continuity of doctor care, patients:</a:t>
            </a:r>
            <a:endParaRPr kumimoji="0" lang="en-GB" altLang="en-US" sz="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These key nine features have many different research studies underpinning them and we have simply selected one or two for each for the sake of simplicity and to keep the number of references low. We are happy to supply additional references to those who are interested.</a:t>
            </a: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
        <p:nvSpPr>
          <p:cNvPr id="6" name="TextBox 5">
            <a:extLst>
              <a:ext uri="{FF2B5EF4-FFF2-40B4-BE49-F238E27FC236}">
                <a16:creationId xmlns:a16="http://schemas.microsoft.com/office/drawing/2014/main" id="{25D6D107-AC51-4BBA-9448-2AB89A954DD4}"/>
              </a:ext>
            </a:extLst>
          </p:cNvPr>
          <p:cNvSpPr txBox="1"/>
          <p:nvPr/>
        </p:nvSpPr>
        <p:spPr>
          <a:xfrm>
            <a:off x="2928782" y="1609671"/>
            <a:ext cx="5832648" cy="369332"/>
          </a:xfrm>
          <a:prstGeom prst="rect">
            <a:avLst/>
          </a:prstGeom>
          <a:noFill/>
        </p:spPr>
        <p:txBody>
          <a:bodyPr wrap="square" rtlCol="0">
            <a:spAutoFit/>
          </a:bodyPr>
          <a:lstStyle/>
          <a:p>
            <a:r>
              <a:rPr lang="en-GB" dirty="0"/>
              <a:t>With continuity, patients:</a:t>
            </a:r>
          </a:p>
        </p:txBody>
      </p:sp>
      <p:sp>
        <p:nvSpPr>
          <p:cNvPr id="8" name="TextBox 7">
            <a:extLst>
              <a:ext uri="{FF2B5EF4-FFF2-40B4-BE49-F238E27FC236}">
                <a16:creationId xmlns:a16="http://schemas.microsoft.com/office/drawing/2014/main" id="{E5A86885-5187-EA44-494B-5591A49F0E72}"/>
              </a:ext>
            </a:extLst>
          </p:cNvPr>
          <p:cNvSpPr txBox="1"/>
          <p:nvPr/>
        </p:nvSpPr>
        <p:spPr>
          <a:xfrm>
            <a:off x="550273" y="6428075"/>
            <a:ext cx="6336704" cy="338554"/>
          </a:xfrm>
          <a:prstGeom prst="rect">
            <a:avLst/>
          </a:prstGeom>
          <a:noFill/>
        </p:spPr>
        <p:txBody>
          <a:bodyPr wrap="square" rtlCol="0">
            <a:spAutoFit/>
          </a:bodyPr>
          <a:lstStyle/>
          <a:p>
            <a:r>
              <a:rPr lang="en-GB" sz="1600" dirty="0"/>
              <a:t>© St Leonard’s Practice 2019</a:t>
            </a:r>
          </a:p>
        </p:txBody>
      </p:sp>
    </p:spTree>
    <p:extLst>
      <p:ext uri="{BB962C8B-B14F-4D97-AF65-F5344CB8AC3E}">
        <p14:creationId xmlns:p14="http://schemas.microsoft.com/office/powerpoint/2010/main" val="15419329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7A77DB17-4719-481C-A083-24C2D2798062}"/>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87624" y="640258"/>
            <a:ext cx="4640510" cy="557748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FDEAE882-4C79-488C-8C89-5144595674C9}"/>
              </a:ext>
            </a:extLst>
          </p:cNvPr>
          <p:cNvSpPr txBox="1"/>
          <p:nvPr/>
        </p:nvSpPr>
        <p:spPr>
          <a:xfrm>
            <a:off x="6372200" y="1484784"/>
            <a:ext cx="2376264" cy="2800767"/>
          </a:xfrm>
          <a:prstGeom prst="rect">
            <a:avLst/>
          </a:prstGeom>
          <a:noFill/>
        </p:spPr>
        <p:txBody>
          <a:bodyPr wrap="square" rtlCol="0">
            <a:spAutoFit/>
          </a:bodyPr>
          <a:lstStyle/>
          <a:p>
            <a:r>
              <a:rPr lang="en-GB" sz="1600" b="0" i="0" dirty="0">
                <a:solidFill>
                  <a:srgbClr val="212121"/>
                </a:solidFill>
                <a:effectLst/>
                <a:latin typeface="BlinkMacSystemFont"/>
              </a:rPr>
              <a:t>Delgado J, </a:t>
            </a:r>
            <a:r>
              <a:rPr lang="en-GB" sz="1600" b="1" i="0" dirty="0">
                <a:solidFill>
                  <a:srgbClr val="212121"/>
                </a:solidFill>
                <a:effectLst/>
                <a:latin typeface="BlinkMacSystemFont"/>
              </a:rPr>
              <a:t>Evans PH, Pereira Gray D, Sidaway-Lee K</a:t>
            </a:r>
            <a:r>
              <a:rPr lang="en-GB" sz="1600" b="0" i="0" dirty="0">
                <a:solidFill>
                  <a:srgbClr val="212121"/>
                </a:solidFill>
                <a:effectLst/>
                <a:latin typeface="BlinkMacSystemFont"/>
              </a:rPr>
              <a:t>, Allan L, Clare L, Ballard C, Masoli J, </a:t>
            </a:r>
            <a:r>
              <a:rPr lang="en-GB" sz="1600" b="0" i="0" dirty="0" err="1">
                <a:solidFill>
                  <a:srgbClr val="212121"/>
                </a:solidFill>
                <a:effectLst/>
                <a:latin typeface="BlinkMacSystemFont"/>
              </a:rPr>
              <a:t>Valderas</a:t>
            </a:r>
            <a:r>
              <a:rPr lang="en-GB" sz="1600" b="0" i="0" dirty="0">
                <a:solidFill>
                  <a:srgbClr val="212121"/>
                </a:solidFill>
                <a:effectLst/>
                <a:latin typeface="BlinkMacSystemFont"/>
              </a:rPr>
              <a:t> JM, Melzer D. Continuity of GP care for patients with dementia: impact on prescribing and the health of patients. </a:t>
            </a:r>
            <a:r>
              <a:rPr lang="en-GB" sz="1600" b="0" i="1" dirty="0">
                <a:solidFill>
                  <a:srgbClr val="212121"/>
                </a:solidFill>
                <a:effectLst/>
                <a:latin typeface="BlinkMacSystemFont"/>
              </a:rPr>
              <a:t>Br J Gen </a:t>
            </a:r>
            <a:r>
              <a:rPr lang="en-GB" sz="1600" b="0" i="1" dirty="0" err="1">
                <a:solidFill>
                  <a:srgbClr val="212121"/>
                </a:solidFill>
                <a:effectLst/>
                <a:latin typeface="BlinkMacSystemFont"/>
              </a:rPr>
              <a:t>Pract</a:t>
            </a:r>
            <a:r>
              <a:rPr lang="en-GB" sz="1600" b="0" i="1" dirty="0">
                <a:solidFill>
                  <a:srgbClr val="212121"/>
                </a:solidFill>
                <a:effectLst/>
                <a:latin typeface="BlinkMacSystemFont"/>
              </a:rPr>
              <a:t>. </a:t>
            </a:r>
            <a:r>
              <a:rPr lang="en-GB" sz="1600" b="0" dirty="0">
                <a:solidFill>
                  <a:srgbClr val="212121"/>
                </a:solidFill>
                <a:effectLst/>
                <a:latin typeface="BlinkMacSystemFont"/>
              </a:rPr>
              <a:t>2022</a:t>
            </a:r>
            <a:r>
              <a:rPr lang="en-GB" sz="1600" b="0" i="0" dirty="0">
                <a:solidFill>
                  <a:srgbClr val="212121"/>
                </a:solidFill>
                <a:effectLst/>
                <a:latin typeface="BlinkMacSystemFont"/>
              </a:rPr>
              <a:t>;</a:t>
            </a:r>
            <a:r>
              <a:rPr lang="en-GB" sz="1600" b="1" i="0" dirty="0">
                <a:solidFill>
                  <a:srgbClr val="212121"/>
                </a:solidFill>
                <a:effectLst/>
                <a:latin typeface="BlinkMacSystemFont"/>
              </a:rPr>
              <a:t>72</a:t>
            </a:r>
            <a:r>
              <a:rPr lang="en-GB" sz="1600" b="0" i="0" dirty="0">
                <a:solidFill>
                  <a:srgbClr val="212121"/>
                </a:solidFill>
                <a:effectLst/>
                <a:latin typeface="BlinkMacSystemFont"/>
              </a:rPr>
              <a:t>(715):e91-e98.</a:t>
            </a:r>
            <a:endParaRPr lang="en-GB" sz="1600" dirty="0"/>
          </a:p>
        </p:txBody>
      </p:sp>
      <p:pic>
        <p:nvPicPr>
          <p:cNvPr id="2" name="Picture 1">
            <a:extLst>
              <a:ext uri="{FF2B5EF4-FFF2-40B4-BE49-F238E27FC236}">
                <a16:creationId xmlns:a16="http://schemas.microsoft.com/office/drawing/2014/main" id="{803C1BA9-993F-E239-A69E-72D2C4BCEEA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08677" y="41712"/>
            <a:ext cx="1070054" cy="626330"/>
          </a:xfrm>
          <a:prstGeom prst="rect">
            <a:avLst/>
          </a:prstGeom>
        </p:spPr>
      </p:pic>
      <p:pic>
        <p:nvPicPr>
          <p:cNvPr id="3" name="Picture 2" descr="Image result for st leonard's practice exeter">
            <a:extLst>
              <a:ext uri="{FF2B5EF4-FFF2-40B4-BE49-F238E27FC236}">
                <a16:creationId xmlns:a16="http://schemas.microsoft.com/office/drawing/2014/main" id="{B79A4323-B076-7BF3-5D31-261C8A00966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1739" y="28140"/>
            <a:ext cx="1566040" cy="653475"/>
          </a:xfrm>
          <a:prstGeom prst="rect">
            <a:avLst/>
          </a:prstGeom>
          <a:noFill/>
          <a:effectLst>
            <a:softEdge rad="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36801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3CA138-9BD8-4031-9E65-FDA45C306340}"/>
              </a:ext>
            </a:extLst>
          </p:cNvPr>
          <p:cNvSpPr>
            <a:spLocks noGrp="1"/>
          </p:cNvSpPr>
          <p:nvPr>
            <p:ph type="title"/>
          </p:nvPr>
        </p:nvSpPr>
        <p:spPr/>
        <p:txBody>
          <a:bodyPr>
            <a:noAutofit/>
          </a:bodyPr>
          <a:lstStyle/>
          <a:p>
            <a:r>
              <a:rPr lang="en-GB" sz="3600" b="1" dirty="0"/>
              <a:t>Patients may change with continuity</a:t>
            </a:r>
            <a:endParaRPr lang="en-GB" sz="3600" dirty="0"/>
          </a:p>
        </p:txBody>
      </p:sp>
      <p:pic>
        <p:nvPicPr>
          <p:cNvPr id="1026" name="Picture 2">
            <a:extLst>
              <a:ext uri="{FF2B5EF4-FFF2-40B4-BE49-F238E27FC236}">
                <a16:creationId xmlns:a16="http://schemas.microsoft.com/office/drawing/2014/main" id="{4A18C0E0-0AF9-4362-A162-0226FA6F811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1556792"/>
            <a:ext cx="5724525" cy="397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a:extLst>
              <a:ext uri="{FF2B5EF4-FFF2-40B4-BE49-F238E27FC236}">
                <a16:creationId xmlns:a16="http://schemas.microsoft.com/office/drawing/2014/main" id="{39B706FB-9E27-4960-9CBA-27DD7FFDA322}"/>
              </a:ext>
            </a:extLst>
          </p:cNvPr>
          <p:cNvSpPr txBox="1"/>
          <p:nvPr/>
        </p:nvSpPr>
        <p:spPr>
          <a:xfrm>
            <a:off x="6444208" y="1916832"/>
            <a:ext cx="2448272" cy="3693319"/>
          </a:xfrm>
          <a:prstGeom prst="rect">
            <a:avLst/>
          </a:prstGeom>
          <a:noFill/>
        </p:spPr>
        <p:txBody>
          <a:bodyPr wrap="square" rtlCol="0">
            <a:spAutoFit/>
          </a:bodyPr>
          <a:lstStyle/>
          <a:p>
            <a:r>
              <a:rPr lang="en-GB" dirty="0"/>
              <a:t>(modified by SLRP- vertical axis clarified and dotted lines added)</a:t>
            </a:r>
          </a:p>
          <a:p>
            <a:r>
              <a:rPr lang="en-GB" dirty="0"/>
              <a:t> </a:t>
            </a:r>
          </a:p>
          <a:p>
            <a:r>
              <a:rPr lang="en-GB" dirty="0"/>
              <a:t>Source: </a:t>
            </a:r>
            <a:r>
              <a:rPr lang="en-GB" dirty="0" err="1"/>
              <a:t>Ridd</a:t>
            </a:r>
            <a:r>
              <a:rPr lang="en-GB" dirty="0"/>
              <a:t> MJ, Lewis G, Peters TJ, Salisbury C.  Patient-Doctor Relationship Scale: Development and Validation. </a:t>
            </a:r>
            <a:r>
              <a:rPr lang="en-GB" i="1" dirty="0"/>
              <a:t>Ann Fam Med</a:t>
            </a:r>
            <a:r>
              <a:rPr lang="en-GB" dirty="0"/>
              <a:t> 2011; </a:t>
            </a:r>
            <a:r>
              <a:rPr lang="en-GB" b="1" dirty="0"/>
              <a:t>9</a:t>
            </a:r>
            <a:r>
              <a:rPr lang="en-GB" dirty="0"/>
              <a:t> (6): 538-545.</a:t>
            </a:r>
          </a:p>
          <a:p>
            <a:endParaRPr lang="en-GB" dirty="0"/>
          </a:p>
        </p:txBody>
      </p:sp>
      <p:cxnSp>
        <p:nvCxnSpPr>
          <p:cNvPr id="6" name="Straight Connector 5">
            <a:extLst>
              <a:ext uri="{FF2B5EF4-FFF2-40B4-BE49-F238E27FC236}">
                <a16:creationId xmlns:a16="http://schemas.microsoft.com/office/drawing/2014/main" id="{AA09D2FF-B4C2-4BE0-952C-9ED93ABAFC4F}"/>
              </a:ext>
            </a:extLst>
          </p:cNvPr>
          <p:cNvCxnSpPr>
            <a:cxnSpLocks/>
          </p:cNvCxnSpPr>
          <p:nvPr/>
        </p:nvCxnSpPr>
        <p:spPr>
          <a:xfrm>
            <a:off x="1547664" y="2924944"/>
            <a:ext cx="1944216" cy="0"/>
          </a:xfrm>
          <a:prstGeom prst="line">
            <a:avLst/>
          </a:prstGeom>
          <a:ln w="28575">
            <a:prstDash val="dash"/>
          </a:ln>
        </p:spPr>
        <p:style>
          <a:lnRef idx="1">
            <a:schemeClr val="accent2"/>
          </a:lnRef>
          <a:fillRef idx="0">
            <a:schemeClr val="accent2"/>
          </a:fillRef>
          <a:effectRef idx="0">
            <a:schemeClr val="accent2"/>
          </a:effectRef>
          <a:fontRef idx="minor">
            <a:schemeClr val="tx1"/>
          </a:fontRef>
        </p:style>
      </p:cxnSp>
      <p:cxnSp>
        <p:nvCxnSpPr>
          <p:cNvPr id="8" name="Straight Connector 7">
            <a:extLst>
              <a:ext uri="{FF2B5EF4-FFF2-40B4-BE49-F238E27FC236}">
                <a16:creationId xmlns:a16="http://schemas.microsoft.com/office/drawing/2014/main" id="{E4768D1B-C7F2-4AB0-AB3C-0E095D1CE22C}"/>
              </a:ext>
            </a:extLst>
          </p:cNvPr>
          <p:cNvCxnSpPr>
            <a:cxnSpLocks/>
          </p:cNvCxnSpPr>
          <p:nvPr/>
        </p:nvCxnSpPr>
        <p:spPr>
          <a:xfrm flipV="1">
            <a:off x="3509874" y="2996952"/>
            <a:ext cx="0" cy="1872208"/>
          </a:xfrm>
          <a:prstGeom prst="line">
            <a:avLst/>
          </a:prstGeom>
          <a:ln w="28575">
            <a:prstDash val="dash"/>
          </a:ln>
        </p:spPr>
        <p:style>
          <a:lnRef idx="1">
            <a:schemeClr val="accent2"/>
          </a:lnRef>
          <a:fillRef idx="0">
            <a:schemeClr val="accent2"/>
          </a:fillRef>
          <a:effectRef idx="0">
            <a:schemeClr val="accent2"/>
          </a:effectRef>
          <a:fontRef idx="minor">
            <a:schemeClr val="tx1"/>
          </a:fontRef>
        </p:style>
      </p:cxnSp>
      <p:pic>
        <p:nvPicPr>
          <p:cNvPr id="3" name="Picture 2">
            <a:extLst>
              <a:ext uri="{FF2B5EF4-FFF2-40B4-BE49-F238E27FC236}">
                <a16:creationId xmlns:a16="http://schemas.microsoft.com/office/drawing/2014/main" id="{7E764C7D-9255-B8CB-E9B6-8C89F4AAB85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08677" y="41712"/>
            <a:ext cx="1070054" cy="626330"/>
          </a:xfrm>
          <a:prstGeom prst="rect">
            <a:avLst/>
          </a:prstGeom>
        </p:spPr>
      </p:pic>
      <p:pic>
        <p:nvPicPr>
          <p:cNvPr id="5" name="Picture 4" descr="Image result for st leonard's practice exeter">
            <a:extLst>
              <a:ext uri="{FF2B5EF4-FFF2-40B4-BE49-F238E27FC236}">
                <a16:creationId xmlns:a16="http://schemas.microsoft.com/office/drawing/2014/main" id="{59EFC952-9099-BEDB-8FBB-473325CC768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1739" y="28140"/>
            <a:ext cx="1566040" cy="653475"/>
          </a:xfrm>
          <a:prstGeom prst="rect">
            <a:avLst/>
          </a:prstGeom>
          <a:noFill/>
          <a:effectLst>
            <a:softEdge rad="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93131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8489DC4-4E04-4D7D-9F42-9AA656AF1F7D}"/>
              </a:ext>
            </a:extLst>
          </p:cNvPr>
          <p:cNvPicPr>
            <a:picLocks noChangeAspect="1"/>
          </p:cNvPicPr>
          <p:nvPr/>
        </p:nvPicPr>
        <p:blipFill>
          <a:blip r:embed="rId2"/>
          <a:stretch>
            <a:fillRect/>
          </a:stretch>
        </p:blipFill>
        <p:spPr>
          <a:xfrm>
            <a:off x="9293" y="1268760"/>
            <a:ext cx="10099673" cy="3815432"/>
          </a:xfrm>
          <a:prstGeom prst="rect">
            <a:avLst/>
          </a:prstGeom>
        </p:spPr>
      </p:pic>
      <p:sp>
        <p:nvSpPr>
          <p:cNvPr id="9" name="TextBox 8">
            <a:extLst>
              <a:ext uri="{FF2B5EF4-FFF2-40B4-BE49-F238E27FC236}">
                <a16:creationId xmlns:a16="http://schemas.microsoft.com/office/drawing/2014/main" id="{CA13F7D0-0B0C-414B-9CC5-405CAB8A7CD1}"/>
              </a:ext>
            </a:extLst>
          </p:cNvPr>
          <p:cNvSpPr txBox="1"/>
          <p:nvPr/>
        </p:nvSpPr>
        <p:spPr>
          <a:xfrm>
            <a:off x="1043608" y="5373216"/>
            <a:ext cx="6696744" cy="936104"/>
          </a:xfrm>
          <a:prstGeom prst="rect">
            <a:avLst/>
          </a:prstGeom>
          <a:noFill/>
        </p:spPr>
        <p:txBody>
          <a:bodyPr wrap="square" rtlCol="0">
            <a:spAutoFit/>
          </a:bodyPr>
          <a:lstStyle/>
          <a:p>
            <a:r>
              <a:rPr lang="en-GB" dirty="0"/>
              <a:t>Derived from: </a:t>
            </a:r>
            <a:r>
              <a:rPr lang="en-GB" dirty="0" err="1"/>
              <a:t>Hjortdahl</a:t>
            </a:r>
            <a:r>
              <a:rPr lang="en-GB" dirty="0"/>
              <a:t> P. Continuity of care: general practitioners' knowledge about, and sense of responsibility toward their patients. </a:t>
            </a:r>
            <a:r>
              <a:rPr lang="en-GB" i="1" dirty="0"/>
              <a:t>Family Practice. </a:t>
            </a:r>
            <a:r>
              <a:rPr lang="en-GB" dirty="0"/>
              <a:t>1992;9(1):3-8.</a:t>
            </a:r>
          </a:p>
        </p:txBody>
      </p:sp>
      <p:sp>
        <p:nvSpPr>
          <p:cNvPr id="10" name="Title 1">
            <a:extLst>
              <a:ext uri="{FF2B5EF4-FFF2-40B4-BE49-F238E27FC236}">
                <a16:creationId xmlns:a16="http://schemas.microsoft.com/office/drawing/2014/main" id="{7B09B606-4485-4B51-A3B5-2F8F1A24C6CB}"/>
              </a:ext>
            </a:extLst>
          </p:cNvPr>
          <p:cNvSpPr>
            <a:spLocks noGrp="1"/>
          </p:cNvSpPr>
          <p:nvPr>
            <p:ph type="title"/>
          </p:nvPr>
        </p:nvSpPr>
        <p:spPr>
          <a:xfrm>
            <a:off x="457200" y="274638"/>
            <a:ext cx="8229600" cy="1143000"/>
          </a:xfrm>
        </p:spPr>
        <p:txBody>
          <a:bodyPr>
            <a:noAutofit/>
          </a:bodyPr>
          <a:lstStyle/>
          <a:p>
            <a:r>
              <a:rPr lang="en-GB" sz="3600" b="1" dirty="0"/>
              <a:t>Doctors may change with continuity</a:t>
            </a:r>
            <a:endParaRPr lang="en-GB" sz="3600" dirty="0"/>
          </a:p>
        </p:txBody>
      </p:sp>
      <p:pic>
        <p:nvPicPr>
          <p:cNvPr id="2" name="Picture 1">
            <a:extLst>
              <a:ext uri="{FF2B5EF4-FFF2-40B4-BE49-F238E27FC236}">
                <a16:creationId xmlns:a16="http://schemas.microsoft.com/office/drawing/2014/main" id="{2630C5B4-5D22-200D-C292-9B71DBB06F4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08677" y="41712"/>
            <a:ext cx="1070054" cy="626330"/>
          </a:xfrm>
          <a:prstGeom prst="rect">
            <a:avLst/>
          </a:prstGeom>
        </p:spPr>
      </p:pic>
      <p:pic>
        <p:nvPicPr>
          <p:cNvPr id="3" name="Picture 2" descr="Image result for st leonard's practice exeter">
            <a:extLst>
              <a:ext uri="{FF2B5EF4-FFF2-40B4-BE49-F238E27FC236}">
                <a16:creationId xmlns:a16="http://schemas.microsoft.com/office/drawing/2014/main" id="{6723C2E9-45C0-3E41-BDDA-AE5095378FC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1739" y="28140"/>
            <a:ext cx="1566040" cy="653475"/>
          </a:xfrm>
          <a:prstGeom prst="rect">
            <a:avLst/>
          </a:prstGeom>
          <a:noFill/>
          <a:effectLst>
            <a:softEdge rad="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88567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FEE4EBA-7F60-44C9-72D8-53F6361C282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08677" y="41712"/>
            <a:ext cx="1070054" cy="626330"/>
          </a:xfrm>
          <a:prstGeom prst="rect">
            <a:avLst/>
          </a:prstGeom>
        </p:spPr>
      </p:pic>
      <p:pic>
        <p:nvPicPr>
          <p:cNvPr id="5" name="Picture 4" descr="Image result for st leonard's practice exeter">
            <a:extLst>
              <a:ext uri="{FF2B5EF4-FFF2-40B4-BE49-F238E27FC236}">
                <a16:creationId xmlns:a16="http://schemas.microsoft.com/office/drawing/2014/main" id="{C1E5391D-4F45-55B8-6DB5-C16CECBA065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1739" y="28140"/>
            <a:ext cx="1566040" cy="653475"/>
          </a:xfrm>
          <a:prstGeom prst="rect">
            <a:avLst/>
          </a:prstGeom>
          <a:noFill/>
          <a:effectLst>
            <a:softEdge rad="0"/>
          </a:effectLst>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35ADFF6B-66A6-464C-A443-597C5B2681FC}"/>
              </a:ext>
            </a:extLst>
          </p:cNvPr>
          <p:cNvSpPr>
            <a:spLocks noGrp="1"/>
          </p:cNvSpPr>
          <p:nvPr>
            <p:ph type="title"/>
          </p:nvPr>
        </p:nvSpPr>
        <p:spPr>
          <a:xfrm>
            <a:off x="457200" y="188640"/>
            <a:ext cx="8229600" cy="1143000"/>
          </a:xfrm>
        </p:spPr>
        <p:txBody>
          <a:bodyPr>
            <a:noAutofit/>
          </a:bodyPr>
          <a:lstStyle/>
          <a:p>
            <a:r>
              <a:rPr lang="en-GB" sz="2800" b="1" dirty="0"/>
              <a:t>Advantages for GPs of greater continuity of care.</a:t>
            </a:r>
            <a:endParaRPr lang="en-GB" sz="2800" dirty="0"/>
          </a:p>
        </p:txBody>
      </p:sp>
      <p:graphicFrame>
        <p:nvGraphicFramePr>
          <p:cNvPr id="4" name="Content Placeholder 3">
            <a:extLst>
              <a:ext uri="{FF2B5EF4-FFF2-40B4-BE49-F238E27FC236}">
                <a16:creationId xmlns:a16="http://schemas.microsoft.com/office/drawing/2014/main" id="{CCA7483C-160A-49BD-AEA8-0938B11C58C7}"/>
              </a:ext>
            </a:extLst>
          </p:cNvPr>
          <p:cNvGraphicFramePr>
            <a:graphicFrameLocks noGrp="1"/>
          </p:cNvGraphicFramePr>
          <p:nvPr>
            <p:ph idx="1"/>
            <p:extLst>
              <p:ext uri="{D42A27DB-BD31-4B8C-83A1-F6EECF244321}">
                <p14:modId xmlns:p14="http://schemas.microsoft.com/office/powerpoint/2010/main" val="755862858"/>
              </p:ext>
            </p:extLst>
          </p:nvPr>
        </p:nvGraphicFramePr>
        <p:xfrm>
          <a:off x="739878" y="1004117"/>
          <a:ext cx="7992888" cy="5323059"/>
        </p:xfrm>
        <a:graphic>
          <a:graphicData uri="http://schemas.openxmlformats.org/drawingml/2006/table">
            <a:tbl>
              <a:tblPr firstRow="1" firstCol="1" bandRow="1" bandCol="1">
                <a:tableStyleId>{5C22544A-7EE6-4342-B048-85BDC9FD1C3A}</a:tableStyleId>
              </a:tblPr>
              <a:tblGrid>
                <a:gridCol w="1512168">
                  <a:extLst>
                    <a:ext uri="{9D8B030D-6E8A-4147-A177-3AD203B41FA5}">
                      <a16:colId xmlns:a16="http://schemas.microsoft.com/office/drawing/2014/main" val="1459816476"/>
                    </a:ext>
                  </a:extLst>
                </a:gridCol>
                <a:gridCol w="5076564">
                  <a:extLst>
                    <a:ext uri="{9D8B030D-6E8A-4147-A177-3AD203B41FA5}">
                      <a16:colId xmlns:a16="http://schemas.microsoft.com/office/drawing/2014/main" val="1536670717"/>
                    </a:ext>
                  </a:extLst>
                </a:gridCol>
                <a:gridCol w="1404156">
                  <a:extLst>
                    <a:ext uri="{9D8B030D-6E8A-4147-A177-3AD203B41FA5}">
                      <a16:colId xmlns:a16="http://schemas.microsoft.com/office/drawing/2014/main" val="2650128476"/>
                    </a:ext>
                  </a:extLst>
                </a:gridCol>
              </a:tblGrid>
              <a:tr h="188475">
                <a:tc>
                  <a:txBody>
                    <a:bodyPr/>
                    <a:lstStyle/>
                    <a:p>
                      <a:pPr>
                        <a:lnSpc>
                          <a:spcPct val="150000"/>
                        </a:lnSpc>
                      </a:pPr>
                      <a:r>
                        <a:rPr lang="en-US" sz="1200">
                          <a:effectLst/>
                        </a:rPr>
                        <a:t>Advantage</a:t>
                      </a:r>
                      <a:endParaRPr lang="en-GB"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0072" marR="30072" marT="0" marB="0"/>
                </a:tc>
                <a:tc>
                  <a:txBody>
                    <a:bodyPr/>
                    <a:lstStyle/>
                    <a:p>
                      <a:pPr>
                        <a:lnSpc>
                          <a:spcPct val="150000"/>
                        </a:lnSpc>
                      </a:pPr>
                      <a:r>
                        <a:rPr lang="en-US" sz="1200" dirty="0">
                          <a:effectLst/>
                        </a:rPr>
                        <a:t>Additional details</a:t>
                      </a:r>
                      <a:endParaRPr lang="en-GB"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0072" marR="30072" marT="0" marB="0"/>
                </a:tc>
                <a:tc>
                  <a:txBody>
                    <a:bodyPr/>
                    <a:lstStyle/>
                    <a:p>
                      <a:pPr>
                        <a:lnSpc>
                          <a:spcPct val="150000"/>
                        </a:lnSpc>
                      </a:pPr>
                      <a:r>
                        <a:rPr lang="en-US" sz="1200">
                          <a:effectLst/>
                        </a:rPr>
                        <a:t>References</a:t>
                      </a:r>
                      <a:endParaRPr lang="en-GB"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0072" marR="30072" marT="0" marB="0"/>
                </a:tc>
                <a:extLst>
                  <a:ext uri="{0D108BD9-81ED-4DB2-BD59-A6C34878D82A}">
                    <a16:rowId xmlns:a16="http://schemas.microsoft.com/office/drawing/2014/main" val="2999056490"/>
                  </a:ext>
                </a:extLst>
              </a:tr>
              <a:tr h="821502">
                <a:tc>
                  <a:txBody>
                    <a:bodyPr/>
                    <a:lstStyle/>
                    <a:p>
                      <a:pPr marL="0" lvl="0" indent="0">
                        <a:lnSpc>
                          <a:spcPct val="150000"/>
                        </a:lnSpc>
                        <a:buFont typeface="+mj-lt"/>
                        <a:buNone/>
                      </a:pPr>
                      <a:r>
                        <a:rPr lang="en-US" sz="1200" dirty="0">
                          <a:effectLst/>
                        </a:rPr>
                        <a:t>1. Accumulated knowledge</a:t>
                      </a:r>
                      <a:endParaRPr lang="en-GB"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0072" marR="30072" marT="0" marB="0"/>
                </a:tc>
                <a:tc>
                  <a:txBody>
                    <a:bodyPr/>
                    <a:lstStyle/>
                    <a:p>
                      <a:pPr>
                        <a:lnSpc>
                          <a:spcPct val="150000"/>
                        </a:lnSpc>
                      </a:pPr>
                      <a:r>
                        <a:rPr lang="en-US" sz="1200" dirty="0">
                          <a:effectLst/>
                        </a:rPr>
                        <a:t>With continuity, GPs gain more accumulated knowledge of their patients and use it for the patient’s benefit</a:t>
                      </a:r>
                      <a:endParaRPr lang="en-GB"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0072" marR="30072" marT="0" marB="0"/>
                </a:tc>
                <a:tc>
                  <a:txBody>
                    <a:bodyPr/>
                    <a:lstStyle/>
                    <a:p>
                      <a:pPr>
                        <a:lnSpc>
                          <a:spcPct val="150000"/>
                        </a:lnSpc>
                      </a:pPr>
                      <a:r>
                        <a:rPr lang="nb-NO" sz="1100" dirty="0">
                          <a:effectLst/>
                        </a:rPr>
                        <a:t>Hjortdahl &amp; Borchgrevink (1991)</a:t>
                      </a:r>
                      <a:endParaRPr lang="en-GB" sz="1050" dirty="0">
                        <a:effectLst/>
                      </a:endParaRPr>
                    </a:p>
                    <a:p>
                      <a:pPr>
                        <a:lnSpc>
                          <a:spcPct val="150000"/>
                        </a:lnSpc>
                      </a:pPr>
                      <a:r>
                        <a:rPr lang="nb-NO" sz="1100" dirty="0">
                          <a:effectLst/>
                        </a:rPr>
                        <a:t>Hjortdahl (1992)</a:t>
                      </a:r>
                      <a:endParaRPr lang="en-GB" sz="1050" dirty="0">
                        <a:effectLst/>
                      </a:endParaRPr>
                    </a:p>
                  </a:txBody>
                  <a:tcPr marL="30072" marR="30072" marT="0" marB="0"/>
                </a:tc>
                <a:extLst>
                  <a:ext uri="{0D108BD9-81ED-4DB2-BD59-A6C34878D82A}">
                    <a16:rowId xmlns:a16="http://schemas.microsoft.com/office/drawing/2014/main" val="1724267364"/>
                  </a:ext>
                </a:extLst>
              </a:tr>
              <a:tr h="559324">
                <a:tc>
                  <a:txBody>
                    <a:bodyPr/>
                    <a:lstStyle/>
                    <a:p>
                      <a:pPr marL="0" lvl="0" indent="0">
                        <a:lnSpc>
                          <a:spcPct val="150000"/>
                        </a:lnSpc>
                        <a:buFont typeface="+mj-lt"/>
                        <a:buNone/>
                      </a:pPr>
                      <a:r>
                        <a:rPr lang="en-US" sz="1200" dirty="0">
                          <a:effectLst/>
                        </a:rPr>
                        <a:t>2. GP satisfaction</a:t>
                      </a:r>
                      <a:endParaRPr lang="en-GB"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0072" marR="30072" marT="0" marB="0"/>
                </a:tc>
                <a:tc>
                  <a:txBody>
                    <a:bodyPr/>
                    <a:lstStyle/>
                    <a:p>
                      <a:pPr>
                        <a:lnSpc>
                          <a:spcPct val="150000"/>
                        </a:lnSpc>
                      </a:pPr>
                      <a:r>
                        <a:rPr lang="en-US" sz="1200" dirty="0">
                          <a:effectLst/>
                        </a:rPr>
                        <a:t>Personal knowledge of the patient and the doctor–patient relationship and personal continuity enable GPs to provide ‘higher-quality care’</a:t>
                      </a:r>
                      <a:endParaRPr lang="en-GB"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0072" marR="30072" marT="0" marB="0"/>
                </a:tc>
                <a:tc>
                  <a:txBody>
                    <a:bodyPr/>
                    <a:lstStyle/>
                    <a:p>
                      <a:pPr>
                        <a:lnSpc>
                          <a:spcPct val="150000"/>
                        </a:lnSpc>
                      </a:pPr>
                      <a:r>
                        <a:rPr lang="en-US" sz="1100" dirty="0" err="1">
                          <a:effectLst/>
                        </a:rPr>
                        <a:t>Ridd</a:t>
                      </a:r>
                      <a:r>
                        <a:rPr lang="en-US" sz="1100" dirty="0">
                          <a:effectLst/>
                        </a:rPr>
                        <a:t> et al. (2006)</a:t>
                      </a:r>
                      <a:endParaRPr lang="en-GB" sz="105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0072" marR="30072" marT="0" marB="0"/>
                </a:tc>
                <a:extLst>
                  <a:ext uri="{0D108BD9-81ED-4DB2-BD59-A6C34878D82A}">
                    <a16:rowId xmlns:a16="http://schemas.microsoft.com/office/drawing/2014/main" val="910169467"/>
                  </a:ext>
                </a:extLst>
              </a:tr>
              <a:tr h="610493">
                <a:tc>
                  <a:txBody>
                    <a:bodyPr/>
                    <a:lstStyle/>
                    <a:p>
                      <a:pPr marL="0" lvl="0" indent="0">
                        <a:lnSpc>
                          <a:spcPct val="150000"/>
                        </a:lnSpc>
                        <a:buFont typeface="+mj-lt"/>
                        <a:buNone/>
                      </a:pPr>
                      <a:r>
                        <a:rPr lang="en-US" sz="1200" dirty="0">
                          <a:effectLst/>
                        </a:rPr>
                        <a:t>3. Better adherence to the doctor’s advice</a:t>
                      </a:r>
                      <a:endParaRPr lang="en-GB"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0072" marR="30072" marT="0" marB="0"/>
                </a:tc>
                <a:tc>
                  <a:txBody>
                    <a:bodyPr/>
                    <a:lstStyle/>
                    <a:p>
                      <a:pPr>
                        <a:lnSpc>
                          <a:spcPct val="150000"/>
                        </a:lnSpc>
                      </a:pPr>
                      <a:r>
                        <a:rPr lang="en-US" sz="1200" dirty="0">
                          <a:effectLst/>
                        </a:rPr>
                        <a:t>Patients are easier to work with when they disclose more information, are more compliant, and when advice is followed</a:t>
                      </a:r>
                      <a:endParaRPr lang="en-GB"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0072" marR="30072" marT="0" marB="0"/>
                </a:tc>
                <a:tc>
                  <a:txBody>
                    <a:bodyPr/>
                    <a:lstStyle/>
                    <a:p>
                      <a:pPr>
                        <a:lnSpc>
                          <a:spcPct val="150000"/>
                        </a:lnSpc>
                      </a:pPr>
                      <a:r>
                        <a:rPr lang="nb-NO" sz="1100" dirty="0">
                          <a:effectLst/>
                        </a:rPr>
                        <a:t>Chen, Tseng, Cheng </a:t>
                      </a:r>
                      <a:r>
                        <a:rPr lang="en-US" sz="1100" dirty="0">
                          <a:effectLst/>
                        </a:rPr>
                        <a:t>(2013) </a:t>
                      </a:r>
                      <a:endParaRPr lang="en-GB" sz="105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0072" marR="30072" marT="0" marB="0"/>
                </a:tc>
                <a:extLst>
                  <a:ext uri="{0D108BD9-81ED-4DB2-BD59-A6C34878D82A}">
                    <a16:rowId xmlns:a16="http://schemas.microsoft.com/office/drawing/2014/main" val="1472619620"/>
                  </a:ext>
                </a:extLst>
              </a:tr>
              <a:tr h="885335">
                <a:tc>
                  <a:txBody>
                    <a:bodyPr/>
                    <a:lstStyle/>
                    <a:p>
                      <a:pPr marL="0" lvl="0" indent="0">
                        <a:lnSpc>
                          <a:spcPct val="150000"/>
                        </a:lnSpc>
                        <a:buFont typeface="+mj-lt"/>
                        <a:buNone/>
                      </a:pPr>
                      <a:r>
                        <a:rPr lang="en-US" sz="1200" dirty="0">
                          <a:effectLst/>
                        </a:rPr>
                        <a:t>4. Efficiency in practice administration</a:t>
                      </a:r>
                      <a:endParaRPr lang="en-GB"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0072" marR="30072" marT="0" marB="0"/>
                </a:tc>
                <a:tc>
                  <a:txBody>
                    <a:bodyPr/>
                    <a:lstStyle/>
                    <a:p>
                      <a:pPr marL="342900" lvl="0" indent="-342900">
                        <a:lnSpc>
                          <a:spcPct val="150000"/>
                        </a:lnSpc>
                        <a:buFont typeface="Symbol" panose="05050102010706020507" pitchFamily="18" charset="2"/>
                        <a:buChar char=""/>
                      </a:pPr>
                      <a:r>
                        <a:rPr lang="en-US" sz="1200" dirty="0">
                          <a:effectLst/>
                        </a:rPr>
                        <a:t>General practices run more efficiently, when staff are clear about who is the responsible GP</a:t>
                      </a:r>
                      <a:endParaRPr lang="en-GB" sz="1100" dirty="0">
                        <a:effectLst/>
                      </a:endParaRPr>
                    </a:p>
                    <a:p>
                      <a:pPr marL="342900" lvl="0" indent="-342900">
                        <a:lnSpc>
                          <a:spcPct val="150000"/>
                        </a:lnSpc>
                        <a:buFont typeface="Symbol" panose="05050102010706020507" pitchFamily="18" charset="2"/>
                        <a:buChar char=""/>
                      </a:pPr>
                      <a:r>
                        <a:rPr lang="en-US" sz="1200" dirty="0">
                          <a:effectLst/>
                        </a:rPr>
                        <a:t>With personal lists queries and test results can be transmitted quickly to the patient’s responsible (personal) doctor</a:t>
                      </a:r>
                      <a:endParaRPr lang="en-GB"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0072" marR="30072" marT="0" marB="0"/>
                </a:tc>
                <a:tc>
                  <a:txBody>
                    <a:bodyPr/>
                    <a:lstStyle/>
                    <a:p>
                      <a:pPr>
                        <a:lnSpc>
                          <a:spcPct val="150000"/>
                        </a:lnSpc>
                      </a:pPr>
                      <a:r>
                        <a:rPr lang="en-US" sz="1100" dirty="0">
                          <a:effectLst/>
                        </a:rPr>
                        <a:t>Pereira Gray (1979)</a:t>
                      </a:r>
                      <a:endParaRPr lang="en-GB" sz="105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0072" marR="30072" marT="0" marB="0"/>
                </a:tc>
                <a:extLst>
                  <a:ext uri="{0D108BD9-81ED-4DB2-BD59-A6C34878D82A}">
                    <a16:rowId xmlns:a16="http://schemas.microsoft.com/office/drawing/2014/main" val="207134344"/>
                  </a:ext>
                </a:extLst>
              </a:tr>
              <a:tr h="1081975">
                <a:tc>
                  <a:txBody>
                    <a:bodyPr/>
                    <a:lstStyle/>
                    <a:p>
                      <a:pPr marL="0" lvl="0" indent="0">
                        <a:lnSpc>
                          <a:spcPct val="150000"/>
                        </a:lnSpc>
                        <a:buFont typeface="+mj-lt"/>
                        <a:buNone/>
                      </a:pPr>
                      <a:r>
                        <a:rPr lang="en-US" sz="1200" dirty="0">
                          <a:effectLst/>
                        </a:rPr>
                        <a:t>5. Internal professional audits</a:t>
                      </a:r>
                      <a:endParaRPr lang="en-GB"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0072" marR="30072" marT="0" marB="0"/>
                </a:tc>
                <a:tc>
                  <a:txBody>
                    <a:bodyPr/>
                    <a:lstStyle/>
                    <a:p>
                      <a:pPr marL="342900" lvl="0" indent="-342900">
                        <a:lnSpc>
                          <a:spcPct val="150000"/>
                        </a:lnSpc>
                        <a:buFont typeface="Symbol" panose="05050102010706020507" pitchFamily="18" charset="2"/>
                        <a:buChar char=""/>
                      </a:pPr>
                      <a:r>
                        <a:rPr lang="en-US" sz="1200" dirty="0">
                          <a:effectLst/>
                        </a:rPr>
                        <a:t>Only personal list practices can conduct internal practice audits on the care of a defined set of patients.</a:t>
                      </a:r>
                      <a:endParaRPr lang="en-GB" sz="1100" dirty="0">
                        <a:effectLst/>
                      </a:endParaRPr>
                    </a:p>
                    <a:p>
                      <a:pPr marL="342900" lvl="0" indent="-342900">
                        <a:lnSpc>
                          <a:spcPct val="150000"/>
                        </a:lnSpc>
                        <a:buFont typeface="Symbol" panose="05050102010706020507" pitchFamily="18" charset="2"/>
                        <a:buChar char=""/>
                      </a:pPr>
                      <a:r>
                        <a:rPr lang="en-US" sz="1200" dirty="0">
                          <a:effectLst/>
                        </a:rPr>
                        <a:t>These internal inter-doctor audits are highly educational, sustain quality improvement, with privacy for the clinicians if weaknesses are exposed</a:t>
                      </a:r>
                      <a:endParaRPr lang="en-GB"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0072" marR="30072" marT="0" marB="0"/>
                </a:tc>
                <a:tc>
                  <a:txBody>
                    <a:bodyPr/>
                    <a:lstStyle/>
                    <a:p>
                      <a:pPr>
                        <a:lnSpc>
                          <a:spcPct val="150000"/>
                        </a:lnSpc>
                      </a:pPr>
                      <a:r>
                        <a:rPr lang="en-US" sz="1100" dirty="0">
                          <a:effectLst/>
                        </a:rPr>
                        <a:t>Pereira Gray (1995)</a:t>
                      </a:r>
                      <a:endParaRPr lang="en-GB" sz="105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0072" marR="30072" marT="0" marB="0"/>
                </a:tc>
                <a:extLst>
                  <a:ext uri="{0D108BD9-81ED-4DB2-BD59-A6C34878D82A}">
                    <a16:rowId xmlns:a16="http://schemas.microsoft.com/office/drawing/2014/main" val="3034985662"/>
                  </a:ext>
                </a:extLst>
              </a:tr>
              <a:tr h="416392">
                <a:tc>
                  <a:txBody>
                    <a:bodyPr/>
                    <a:lstStyle/>
                    <a:p>
                      <a:pPr marL="0" lvl="0" indent="0">
                        <a:lnSpc>
                          <a:spcPct val="150000"/>
                        </a:lnSpc>
                        <a:buFont typeface="+mj-lt"/>
                        <a:buNone/>
                      </a:pPr>
                      <a:r>
                        <a:rPr lang="en-US" sz="1200" dirty="0">
                          <a:effectLst/>
                        </a:rPr>
                        <a:t>6. Forgiveness</a:t>
                      </a:r>
                      <a:endParaRPr lang="en-GB"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0072" marR="30072" marT="0" marB="0"/>
                </a:tc>
                <a:tc>
                  <a:txBody>
                    <a:bodyPr/>
                    <a:lstStyle/>
                    <a:p>
                      <a:pPr>
                        <a:lnSpc>
                          <a:spcPct val="150000"/>
                        </a:lnSpc>
                      </a:pPr>
                      <a:r>
                        <a:rPr lang="en-US" sz="1200" dirty="0">
                          <a:effectLst/>
                        </a:rPr>
                        <a:t>Patients forgive some practice errors within strong patient–doctor relationships</a:t>
                      </a:r>
                      <a:endParaRPr lang="en-GB"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0072" marR="30072" marT="0" marB="0"/>
                </a:tc>
                <a:tc>
                  <a:txBody>
                    <a:bodyPr/>
                    <a:lstStyle/>
                    <a:p>
                      <a:pPr>
                        <a:lnSpc>
                          <a:spcPct val="150000"/>
                        </a:lnSpc>
                      </a:pPr>
                      <a:r>
                        <a:rPr lang="en-US" sz="1200" dirty="0">
                          <a:effectLst/>
                        </a:rPr>
                        <a:t>Lings et al. (2003)</a:t>
                      </a:r>
                      <a:endParaRPr lang="en-GB"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0072" marR="30072" marT="0" marB="0"/>
                </a:tc>
                <a:extLst>
                  <a:ext uri="{0D108BD9-81ED-4DB2-BD59-A6C34878D82A}">
                    <a16:rowId xmlns:a16="http://schemas.microsoft.com/office/drawing/2014/main" val="1986254553"/>
                  </a:ext>
                </a:extLst>
              </a:tr>
              <a:tr h="416392">
                <a:tc>
                  <a:txBody>
                    <a:bodyPr/>
                    <a:lstStyle/>
                    <a:p>
                      <a:pPr marL="0" lvl="0" indent="0">
                        <a:lnSpc>
                          <a:spcPct val="150000"/>
                        </a:lnSpc>
                        <a:buFont typeface="+mj-lt"/>
                        <a:buNone/>
                      </a:pPr>
                      <a:r>
                        <a:rPr lang="en-GB" sz="1200" dirty="0">
                          <a:effectLst/>
                          <a:latin typeface="+mn-lt"/>
                          <a:ea typeface="Times New Roman" panose="02020603050405020304" pitchFamily="18" charset="0"/>
                          <a:cs typeface="Times New Roman" panose="02020603050405020304" pitchFamily="18" charset="0"/>
                        </a:rPr>
                        <a:t>7. Reduced workload</a:t>
                      </a:r>
                    </a:p>
                  </a:txBody>
                  <a:tcPr marL="30072" marR="30072" marT="0" marB="0"/>
                </a:tc>
                <a:tc>
                  <a:txBody>
                    <a:bodyPr/>
                    <a:lstStyle/>
                    <a:p>
                      <a:pPr>
                        <a:lnSpc>
                          <a:spcPct val="150000"/>
                        </a:lnSpc>
                      </a:pPr>
                      <a:r>
                        <a:rPr lang="en-GB" sz="1200" dirty="0">
                          <a:effectLst/>
                        </a:rPr>
                        <a:t>Time to patient's next visit longer with continuity. Estimated continuity could reduce consultation demand by over 5%.</a:t>
                      </a:r>
                      <a:endParaRPr lang="en-GB"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0072" marR="30072" marT="0" marB="0"/>
                </a:tc>
                <a:tc>
                  <a:txBody>
                    <a:bodyPr/>
                    <a:lstStyle/>
                    <a:p>
                      <a:pPr>
                        <a:lnSpc>
                          <a:spcPct val="150000"/>
                        </a:lnSpc>
                      </a:pPr>
                      <a:r>
                        <a:rPr lang="en-GB" sz="1200" dirty="0" err="1">
                          <a:effectLst/>
                          <a:latin typeface="+mn-lt"/>
                          <a:ea typeface="Times New Roman" panose="02020603050405020304" pitchFamily="18" charset="0"/>
                          <a:cs typeface="Times New Roman" panose="02020603050405020304" pitchFamily="18" charset="0"/>
                        </a:rPr>
                        <a:t>Kajaria</a:t>
                      </a:r>
                      <a:r>
                        <a:rPr lang="en-GB" sz="1200" dirty="0">
                          <a:effectLst/>
                          <a:latin typeface="+mn-lt"/>
                          <a:ea typeface="Times New Roman" panose="02020603050405020304" pitchFamily="18" charset="0"/>
                          <a:cs typeface="Times New Roman" panose="02020603050405020304" pitchFamily="18" charset="0"/>
                        </a:rPr>
                        <a:t>-Montag (2022)</a:t>
                      </a:r>
                    </a:p>
                  </a:txBody>
                  <a:tcPr marL="30072" marR="30072" marT="0" marB="0"/>
                </a:tc>
                <a:extLst>
                  <a:ext uri="{0D108BD9-81ED-4DB2-BD59-A6C34878D82A}">
                    <a16:rowId xmlns:a16="http://schemas.microsoft.com/office/drawing/2014/main" val="1916761276"/>
                  </a:ext>
                </a:extLst>
              </a:tr>
            </a:tbl>
          </a:graphicData>
        </a:graphic>
      </p:graphicFrame>
      <p:sp>
        <p:nvSpPr>
          <p:cNvPr id="6" name="TextBox 5">
            <a:extLst>
              <a:ext uri="{FF2B5EF4-FFF2-40B4-BE49-F238E27FC236}">
                <a16:creationId xmlns:a16="http://schemas.microsoft.com/office/drawing/2014/main" id="{75F7357D-A7E2-6E99-5278-E6926F092137}"/>
              </a:ext>
            </a:extLst>
          </p:cNvPr>
          <p:cNvSpPr txBox="1"/>
          <p:nvPr/>
        </p:nvSpPr>
        <p:spPr>
          <a:xfrm>
            <a:off x="457200" y="6491306"/>
            <a:ext cx="6336704" cy="338554"/>
          </a:xfrm>
          <a:prstGeom prst="rect">
            <a:avLst/>
          </a:prstGeom>
          <a:noFill/>
        </p:spPr>
        <p:txBody>
          <a:bodyPr wrap="square" rtlCol="0">
            <a:spAutoFit/>
          </a:bodyPr>
          <a:lstStyle/>
          <a:p>
            <a:r>
              <a:rPr lang="en-GB" sz="1600" dirty="0"/>
              <a:t>© St Leonard’s Practice 2022</a:t>
            </a:r>
          </a:p>
        </p:txBody>
      </p:sp>
    </p:spTree>
    <p:extLst>
      <p:ext uri="{BB962C8B-B14F-4D97-AF65-F5344CB8AC3E}">
        <p14:creationId xmlns:p14="http://schemas.microsoft.com/office/powerpoint/2010/main" val="21214418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ADFF6B-66A6-464C-A443-597C5B2681FC}"/>
              </a:ext>
            </a:extLst>
          </p:cNvPr>
          <p:cNvSpPr>
            <a:spLocks noGrp="1"/>
          </p:cNvSpPr>
          <p:nvPr>
            <p:ph type="title"/>
          </p:nvPr>
        </p:nvSpPr>
        <p:spPr>
          <a:xfrm>
            <a:off x="457200" y="260648"/>
            <a:ext cx="8229600" cy="1143000"/>
          </a:xfrm>
        </p:spPr>
        <p:txBody>
          <a:bodyPr>
            <a:noAutofit/>
          </a:bodyPr>
          <a:lstStyle/>
          <a:p>
            <a:r>
              <a:rPr lang="en-GB" sz="2800" b="1" dirty="0"/>
              <a:t>Advantages for the NHS of greater continuity of care</a:t>
            </a:r>
            <a:endParaRPr lang="en-GB" sz="2800" dirty="0"/>
          </a:p>
        </p:txBody>
      </p:sp>
      <p:graphicFrame>
        <p:nvGraphicFramePr>
          <p:cNvPr id="4" name="Content Placeholder 3">
            <a:extLst>
              <a:ext uri="{FF2B5EF4-FFF2-40B4-BE49-F238E27FC236}">
                <a16:creationId xmlns:a16="http://schemas.microsoft.com/office/drawing/2014/main" id="{CCA7483C-160A-49BD-AEA8-0938B11C58C7}"/>
              </a:ext>
            </a:extLst>
          </p:cNvPr>
          <p:cNvGraphicFramePr>
            <a:graphicFrameLocks noGrp="1"/>
          </p:cNvGraphicFramePr>
          <p:nvPr>
            <p:ph idx="1"/>
            <p:extLst>
              <p:ext uri="{D42A27DB-BD31-4B8C-83A1-F6EECF244321}">
                <p14:modId xmlns:p14="http://schemas.microsoft.com/office/powerpoint/2010/main" val="4059158160"/>
              </p:ext>
            </p:extLst>
          </p:nvPr>
        </p:nvGraphicFramePr>
        <p:xfrm>
          <a:off x="575556" y="1052736"/>
          <a:ext cx="7992888" cy="5412672"/>
        </p:xfrm>
        <a:graphic>
          <a:graphicData uri="http://schemas.openxmlformats.org/drawingml/2006/table">
            <a:tbl>
              <a:tblPr firstRow="1" firstCol="1" bandRow="1" bandCol="1">
                <a:tableStyleId>{5C22544A-7EE6-4342-B048-85BDC9FD1C3A}</a:tableStyleId>
              </a:tblPr>
              <a:tblGrid>
                <a:gridCol w="1512168">
                  <a:extLst>
                    <a:ext uri="{9D8B030D-6E8A-4147-A177-3AD203B41FA5}">
                      <a16:colId xmlns:a16="http://schemas.microsoft.com/office/drawing/2014/main" val="1459816476"/>
                    </a:ext>
                  </a:extLst>
                </a:gridCol>
                <a:gridCol w="5004556">
                  <a:extLst>
                    <a:ext uri="{9D8B030D-6E8A-4147-A177-3AD203B41FA5}">
                      <a16:colId xmlns:a16="http://schemas.microsoft.com/office/drawing/2014/main" val="1536670717"/>
                    </a:ext>
                  </a:extLst>
                </a:gridCol>
                <a:gridCol w="1476164">
                  <a:extLst>
                    <a:ext uri="{9D8B030D-6E8A-4147-A177-3AD203B41FA5}">
                      <a16:colId xmlns:a16="http://schemas.microsoft.com/office/drawing/2014/main" val="2650128476"/>
                    </a:ext>
                  </a:extLst>
                </a:gridCol>
              </a:tblGrid>
              <a:tr h="188475">
                <a:tc>
                  <a:txBody>
                    <a:bodyPr/>
                    <a:lstStyle/>
                    <a:p>
                      <a:pPr>
                        <a:lnSpc>
                          <a:spcPct val="150000"/>
                        </a:lnSpc>
                      </a:pPr>
                      <a:r>
                        <a:rPr lang="en-US" sz="1400">
                          <a:effectLst/>
                        </a:rPr>
                        <a:t>Advantage</a:t>
                      </a:r>
                      <a:endParaRPr lang="en-GB"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0072" marR="30072" marT="0" marB="0"/>
                </a:tc>
                <a:tc>
                  <a:txBody>
                    <a:bodyPr/>
                    <a:lstStyle/>
                    <a:p>
                      <a:pPr>
                        <a:lnSpc>
                          <a:spcPct val="150000"/>
                        </a:lnSpc>
                      </a:pPr>
                      <a:r>
                        <a:rPr lang="en-US" sz="1400" dirty="0">
                          <a:effectLst/>
                        </a:rPr>
                        <a:t>Additional details</a:t>
                      </a:r>
                      <a:endParaRPr lang="en-GB"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0072" marR="30072" marT="0" marB="0"/>
                </a:tc>
                <a:tc>
                  <a:txBody>
                    <a:bodyPr/>
                    <a:lstStyle/>
                    <a:p>
                      <a:pPr>
                        <a:lnSpc>
                          <a:spcPct val="150000"/>
                        </a:lnSpc>
                      </a:pPr>
                      <a:r>
                        <a:rPr lang="en-US" sz="1400">
                          <a:effectLst/>
                        </a:rPr>
                        <a:t>References</a:t>
                      </a:r>
                      <a:endParaRPr lang="en-GB"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0072" marR="30072" marT="0" marB="0"/>
                </a:tc>
                <a:extLst>
                  <a:ext uri="{0D108BD9-81ED-4DB2-BD59-A6C34878D82A}">
                    <a16:rowId xmlns:a16="http://schemas.microsoft.com/office/drawing/2014/main" val="2999056490"/>
                  </a:ext>
                </a:extLst>
              </a:tr>
              <a:tr h="821502">
                <a:tc>
                  <a:txBody>
                    <a:bodyPr/>
                    <a:lstStyle/>
                    <a:p>
                      <a:pPr marL="0" lvl="0" indent="0">
                        <a:lnSpc>
                          <a:spcPct val="150000"/>
                        </a:lnSpc>
                        <a:buFont typeface="+mj-lt"/>
                        <a:buNone/>
                      </a:pPr>
                      <a:r>
                        <a:rPr lang="en-US" sz="1400" dirty="0">
                          <a:effectLst/>
                        </a:rPr>
                        <a:t>1. Reduced A&amp;E and out of hours use.</a:t>
                      </a:r>
                      <a:endParaRPr lang="en-GB"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0072" marR="30072" marT="0" marB="0"/>
                </a:tc>
                <a:tc>
                  <a:txBody>
                    <a:bodyPr/>
                    <a:lstStyle/>
                    <a:p>
                      <a:pPr>
                        <a:lnSpc>
                          <a:spcPct val="150000"/>
                        </a:lnSpc>
                      </a:pPr>
                      <a:r>
                        <a:rPr lang="en-GB" sz="1200" dirty="0">
                          <a:effectLst/>
                          <a:latin typeface="+mn-lt"/>
                          <a:ea typeface="Times New Roman" panose="02020603050405020304" pitchFamily="18" charset="0"/>
                          <a:cs typeface="Times New Roman" panose="02020603050405020304" pitchFamily="18" charset="0"/>
                        </a:rPr>
                        <a:t>Patients are less likely to attend emergency departments and use out of hours provision when they have high levels of GP continuity. This has been found in several countries.</a:t>
                      </a:r>
                    </a:p>
                  </a:txBody>
                  <a:tcPr marL="30072" marR="30072" marT="0" marB="0"/>
                </a:tc>
                <a:tc>
                  <a:txBody>
                    <a:bodyPr/>
                    <a:lstStyle/>
                    <a:p>
                      <a:pPr>
                        <a:lnSpc>
                          <a:spcPct val="150000"/>
                        </a:lnSpc>
                      </a:pPr>
                      <a:r>
                        <a:rPr lang="en-GB" sz="1100" dirty="0">
                          <a:effectLst/>
                          <a:latin typeface="+mn-lt"/>
                          <a:ea typeface="Times New Roman" panose="02020603050405020304" pitchFamily="18" charset="0"/>
                          <a:cs typeface="Times New Roman" panose="02020603050405020304" pitchFamily="18" charset="0"/>
                        </a:rPr>
                        <a:t>Brousseau  et al 2004, </a:t>
                      </a:r>
                    </a:p>
                    <a:p>
                      <a:pPr>
                        <a:lnSpc>
                          <a:spcPct val="150000"/>
                        </a:lnSpc>
                      </a:pPr>
                      <a:r>
                        <a:rPr lang="en-GB" sz="1100" dirty="0">
                          <a:effectLst/>
                          <a:latin typeface="+mn-lt"/>
                          <a:ea typeface="Times New Roman" panose="02020603050405020304" pitchFamily="18" charset="0"/>
                          <a:cs typeface="Times New Roman" panose="02020603050405020304" pitchFamily="18" charset="0"/>
                        </a:rPr>
                        <a:t>van den Berg et al 2016</a:t>
                      </a:r>
                    </a:p>
                    <a:p>
                      <a:pPr>
                        <a:lnSpc>
                          <a:spcPct val="150000"/>
                        </a:lnSpc>
                      </a:pPr>
                      <a:r>
                        <a:rPr lang="en-GB" sz="1100" dirty="0" err="1">
                          <a:effectLst/>
                          <a:latin typeface="Calibri" panose="020F0502020204030204" pitchFamily="34" charset="0"/>
                          <a:ea typeface="Calibri" panose="020F0502020204030204" pitchFamily="34" charset="0"/>
                          <a:cs typeface="Calibri" panose="020F0502020204030204" pitchFamily="34" charset="0"/>
                        </a:rPr>
                        <a:t>Takala</a:t>
                      </a:r>
                      <a:r>
                        <a:rPr lang="en-GB" sz="1100" dirty="0">
                          <a:effectLst/>
                          <a:latin typeface="Calibri" panose="020F0502020204030204" pitchFamily="34" charset="0"/>
                          <a:ea typeface="Calibri" panose="020F0502020204030204" pitchFamily="34" charset="0"/>
                          <a:cs typeface="Calibri" panose="020F0502020204030204" pitchFamily="34" charset="0"/>
                        </a:rPr>
                        <a:t> et al 1997</a:t>
                      </a:r>
                      <a:endParaRPr lang="en-GB" sz="1100" dirty="0">
                        <a:effectLst/>
                        <a:latin typeface="+mn-lt"/>
                        <a:ea typeface="Times New Roman" panose="02020603050405020304" pitchFamily="18" charset="0"/>
                        <a:cs typeface="Times New Roman" panose="02020603050405020304" pitchFamily="18" charset="0"/>
                      </a:endParaRPr>
                    </a:p>
                  </a:txBody>
                  <a:tcPr marL="30072" marR="30072" marT="0" marB="0"/>
                </a:tc>
                <a:extLst>
                  <a:ext uri="{0D108BD9-81ED-4DB2-BD59-A6C34878D82A}">
                    <a16:rowId xmlns:a16="http://schemas.microsoft.com/office/drawing/2014/main" val="1724267364"/>
                  </a:ext>
                </a:extLst>
              </a:tr>
              <a:tr h="559324">
                <a:tc>
                  <a:txBody>
                    <a:bodyPr/>
                    <a:lstStyle/>
                    <a:p>
                      <a:pPr marL="0" lvl="0" indent="0">
                        <a:lnSpc>
                          <a:spcPct val="150000"/>
                        </a:lnSpc>
                        <a:buFont typeface="+mj-lt"/>
                        <a:buNone/>
                      </a:pPr>
                      <a:r>
                        <a:rPr lang="en-US" sz="1400" dirty="0">
                          <a:effectLst/>
                        </a:rPr>
                        <a:t>2. Less overuse of medication and tests</a:t>
                      </a:r>
                      <a:endParaRPr lang="en-GB"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0072" marR="30072" marT="0" marB="0"/>
                </a:tc>
                <a:tc>
                  <a:txBody>
                    <a:bodyPr/>
                    <a:lstStyle/>
                    <a:p>
                      <a:pPr>
                        <a:lnSpc>
                          <a:spcPct val="150000"/>
                        </a:lnSpc>
                      </a:pPr>
                      <a:r>
                        <a:rPr lang="en-GB" sz="1200" dirty="0">
                          <a:effectLst/>
                          <a:latin typeface="+mn-lt"/>
                          <a:ea typeface="Times New Roman" panose="02020603050405020304" pitchFamily="18" charset="0"/>
                          <a:cs typeface="Times New Roman" panose="02020603050405020304" pitchFamily="18" charset="0"/>
                        </a:rPr>
                        <a:t>fewer “overuse” procedures were found to be used in one study and in another, patients with dementia had fewer unnecessary or potentially harmful prescriptions.</a:t>
                      </a:r>
                    </a:p>
                  </a:txBody>
                  <a:tcPr marL="30072" marR="30072" marT="0" marB="0"/>
                </a:tc>
                <a:tc>
                  <a:txBody>
                    <a:bodyPr/>
                    <a:lstStyle/>
                    <a:p>
                      <a:pPr>
                        <a:lnSpc>
                          <a:spcPct val="150000"/>
                        </a:lnSpc>
                      </a:pPr>
                      <a:r>
                        <a:rPr lang="en-GB" sz="1100" dirty="0">
                          <a:effectLst/>
                          <a:latin typeface="+mn-lt"/>
                          <a:ea typeface="Times New Roman" panose="02020603050405020304" pitchFamily="18" charset="0"/>
                          <a:cs typeface="Times New Roman" panose="02020603050405020304" pitchFamily="18" charset="0"/>
                        </a:rPr>
                        <a:t>Romano &amp; Segal 2015</a:t>
                      </a:r>
                    </a:p>
                    <a:p>
                      <a:pPr>
                        <a:lnSpc>
                          <a:spcPct val="150000"/>
                        </a:lnSpc>
                      </a:pPr>
                      <a:r>
                        <a:rPr lang="en-GB" sz="1100" dirty="0">
                          <a:effectLst/>
                          <a:latin typeface="+mn-lt"/>
                          <a:ea typeface="Times New Roman" panose="02020603050405020304" pitchFamily="18" charset="0"/>
                          <a:cs typeface="Times New Roman" panose="02020603050405020304" pitchFamily="18" charset="0"/>
                        </a:rPr>
                        <a:t>Delgado et al 2022</a:t>
                      </a:r>
                    </a:p>
                  </a:txBody>
                  <a:tcPr marL="30072" marR="30072" marT="0" marB="0"/>
                </a:tc>
                <a:extLst>
                  <a:ext uri="{0D108BD9-81ED-4DB2-BD59-A6C34878D82A}">
                    <a16:rowId xmlns:a16="http://schemas.microsoft.com/office/drawing/2014/main" val="910169467"/>
                  </a:ext>
                </a:extLst>
              </a:tr>
              <a:tr h="610493">
                <a:tc>
                  <a:txBody>
                    <a:bodyPr/>
                    <a:lstStyle/>
                    <a:p>
                      <a:pPr marL="0" lvl="0" indent="0">
                        <a:lnSpc>
                          <a:spcPct val="150000"/>
                        </a:lnSpc>
                        <a:buFont typeface="+mj-lt"/>
                        <a:buNone/>
                      </a:pPr>
                      <a:r>
                        <a:rPr lang="en-US" sz="1400" dirty="0">
                          <a:effectLst/>
                        </a:rPr>
                        <a:t>3. Better adherence to the doctor’s advice</a:t>
                      </a:r>
                      <a:endParaRPr lang="en-GB"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0072" marR="30072" marT="0" marB="0"/>
                </a:tc>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n-US" sz="1200" dirty="0">
                          <a:effectLst/>
                          <a:latin typeface="+mn-lt"/>
                        </a:rPr>
                        <a:t>Healthcare is more efficient when GPS can use accumulated knowledge to tailor prescriptions and patients trust the GP so are more likely to follow advice.</a:t>
                      </a:r>
                      <a:endParaRPr lang="en-GB" sz="1100" dirty="0">
                        <a:effectLst/>
                        <a:latin typeface="+mn-lt"/>
                        <a:ea typeface="Times New Roman" panose="02020603050405020304" pitchFamily="18" charset="0"/>
                        <a:cs typeface="Times New Roman" panose="02020603050405020304" pitchFamily="18" charset="0"/>
                      </a:endParaRPr>
                    </a:p>
                  </a:txBody>
                  <a:tcPr marL="30072" marR="30072" marT="0" marB="0"/>
                </a:tc>
                <a:tc>
                  <a:txBody>
                    <a:bodyPr/>
                    <a:lstStyle/>
                    <a:p>
                      <a:pPr>
                        <a:lnSpc>
                          <a:spcPct val="150000"/>
                        </a:lnSpc>
                      </a:pPr>
                      <a:r>
                        <a:rPr lang="en-GB" sz="1100" dirty="0">
                          <a:effectLst/>
                          <a:latin typeface="+mn-lt"/>
                          <a:ea typeface="Times New Roman" panose="02020603050405020304" pitchFamily="18" charset="0"/>
                          <a:cs typeface="Times New Roman" panose="02020603050405020304" pitchFamily="18" charset="0"/>
                        </a:rPr>
                        <a:t>Warren et al 2015,</a:t>
                      </a:r>
                    </a:p>
                    <a:p>
                      <a:pPr marL="0" marR="0" lvl="0" indent="0" algn="l" defTabSz="914400" rtl="0" eaLnBrk="1" fontAlgn="auto" latinLnBrk="0" hangingPunct="1">
                        <a:lnSpc>
                          <a:spcPct val="150000"/>
                        </a:lnSpc>
                        <a:spcBef>
                          <a:spcPts val="0"/>
                        </a:spcBef>
                        <a:spcAft>
                          <a:spcPts val="0"/>
                        </a:spcAft>
                        <a:buClrTx/>
                        <a:buSzTx/>
                        <a:buFontTx/>
                        <a:buNone/>
                        <a:tabLst/>
                        <a:defRPr/>
                      </a:pPr>
                      <a:r>
                        <a:rPr lang="en-GB" sz="1100" dirty="0">
                          <a:effectLst/>
                        </a:rPr>
                        <a:t>Chen et al 2013</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0072" marR="30072" marT="0" marB="0"/>
                </a:tc>
                <a:extLst>
                  <a:ext uri="{0D108BD9-81ED-4DB2-BD59-A6C34878D82A}">
                    <a16:rowId xmlns:a16="http://schemas.microsoft.com/office/drawing/2014/main" val="1472619620"/>
                  </a:ext>
                </a:extLst>
              </a:tr>
              <a:tr h="360618">
                <a:tc>
                  <a:txBody>
                    <a:bodyPr/>
                    <a:lstStyle/>
                    <a:p>
                      <a:pPr marL="0" lvl="0" indent="0">
                        <a:lnSpc>
                          <a:spcPct val="150000"/>
                        </a:lnSpc>
                        <a:buFont typeface="+mj-lt"/>
                        <a:buNone/>
                      </a:pPr>
                      <a:r>
                        <a:rPr lang="en-US" sz="1400" dirty="0">
                          <a:effectLst/>
                        </a:rPr>
                        <a:t>4. Better uptake of preventive medicine</a:t>
                      </a:r>
                      <a:endParaRPr lang="en-GB"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0072" marR="30072" marT="0" marB="0"/>
                </a:tc>
                <a:tc>
                  <a:txBody>
                    <a:bodyPr/>
                    <a:lstStyle/>
                    <a:p>
                      <a:pPr marL="0" lvl="0" indent="0">
                        <a:lnSpc>
                          <a:spcPct val="150000"/>
                        </a:lnSpc>
                        <a:buFont typeface="Symbol" panose="05050102010706020507" pitchFamily="18" charset="2"/>
                        <a:buNone/>
                      </a:pPr>
                      <a:r>
                        <a:rPr lang="en-GB" sz="1200" dirty="0">
                          <a:effectLst/>
                          <a:latin typeface="+mn-lt"/>
                          <a:ea typeface="Times New Roman" panose="02020603050405020304" pitchFamily="18" charset="0"/>
                          <a:cs typeface="Times New Roman" panose="02020603050405020304" pitchFamily="18" charset="0"/>
                        </a:rPr>
                        <a:t>This extends to cancer screening and vaccinations, even those which happen outside of the practice. </a:t>
                      </a:r>
                    </a:p>
                  </a:txBody>
                  <a:tcPr marL="30072" marR="30072" marT="0" marB="0"/>
                </a:tc>
                <a:tc>
                  <a:txBody>
                    <a:bodyPr/>
                    <a:lstStyle/>
                    <a:p>
                      <a:r>
                        <a:rPr lang="en-GB" sz="1100" dirty="0">
                          <a:effectLst/>
                        </a:rPr>
                        <a:t>O’Malley et al 1997</a:t>
                      </a:r>
                      <a:endParaRPr lang="en-GB" sz="1000" dirty="0">
                        <a:effectLst/>
                      </a:endParaRPr>
                    </a:p>
                    <a:p>
                      <a:r>
                        <a:rPr lang="en-GB" sz="1100" dirty="0">
                          <a:effectLst/>
                        </a:rPr>
                        <a:t>Christakis et al 2000</a:t>
                      </a:r>
                      <a:endParaRPr lang="en-GB" sz="1100" dirty="0">
                        <a:effectLst/>
                        <a:latin typeface="+mn-lt"/>
                        <a:ea typeface="Times New Roman" panose="02020603050405020304" pitchFamily="18" charset="0"/>
                        <a:cs typeface="Times New Roman" panose="02020603050405020304" pitchFamily="18" charset="0"/>
                      </a:endParaRPr>
                    </a:p>
                  </a:txBody>
                  <a:tcPr marL="30072" marR="30072" marT="0" marB="0"/>
                </a:tc>
                <a:extLst>
                  <a:ext uri="{0D108BD9-81ED-4DB2-BD59-A6C34878D82A}">
                    <a16:rowId xmlns:a16="http://schemas.microsoft.com/office/drawing/2014/main" val="207134344"/>
                  </a:ext>
                </a:extLst>
              </a:tr>
              <a:tr h="628643">
                <a:tc>
                  <a:txBody>
                    <a:bodyPr/>
                    <a:lstStyle/>
                    <a:p>
                      <a:pPr marL="0" lvl="0" indent="0">
                        <a:lnSpc>
                          <a:spcPct val="150000"/>
                        </a:lnSpc>
                        <a:buFont typeface="+mj-lt"/>
                        <a:buNone/>
                      </a:pPr>
                      <a:r>
                        <a:rPr lang="en-US" sz="1400" dirty="0">
                          <a:effectLst/>
                        </a:rPr>
                        <a:t>5. Reduced use of hospitals</a:t>
                      </a:r>
                      <a:endParaRPr lang="en-GB"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0072" marR="30072" marT="0" marB="0"/>
                </a:tc>
                <a:tc>
                  <a:txBody>
                    <a:bodyPr/>
                    <a:lstStyle/>
                    <a:p>
                      <a:pPr marL="0" lvl="0" indent="0">
                        <a:lnSpc>
                          <a:spcPct val="150000"/>
                        </a:lnSpc>
                        <a:buFont typeface="Symbol" panose="05050102010706020507" pitchFamily="18" charset="2"/>
                        <a:buNone/>
                      </a:pPr>
                      <a:r>
                        <a:rPr lang="en-GB" sz="1200" dirty="0">
                          <a:effectLst/>
                          <a:latin typeface="+mn-lt"/>
                          <a:ea typeface="Times New Roman" panose="02020603050405020304" pitchFamily="18" charset="0"/>
                          <a:cs typeface="Times New Roman" panose="02020603050405020304" pitchFamily="18" charset="0"/>
                        </a:rPr>
                        <a:t>With continuity, patients are significantly less likely to be admitted to hospital.</a:t>
                      </a:r>
                    </a:p>
                  </a:txBody>
                  <a:tcPr marL="30072" marR="30072"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effectLst/>
                        </a:rPr>
                        <a:t>Bankart et al 2011</a:t>
                      </a:r>
                      <a:endParaRPr lang="en-GB" sz="1200" dirty="0">
                        <a:effectLst/>
                        <a:latin typeface="+mn-lt"/>
                        <a:cs typeface="Times New Roman" panose="02020603050405020304" pitchFamily="18" charset="0"/>
                      </a:endParaRPr>
                    </a:p>
                    <a:p>
                      <a:r>
                        <a:rPr lang="en-GB" sz="1200" dirty="0">
                          <a:effectLst/>
                        </a:rPr>
                        <a:t>Barker et al 2017</a:t>
                      </a:r>
                      <a:endParaRPr lang="en-GB" sz="1050" dirty="0">
                        <a:effectLst/>
                      </a:endParaRPr>
                    </a:p>
                    <a:p>
                      <a:r>
                        <a:rPr lang="en-GB" sz="1200" dirty="0">
                          <a:effectLst/>
                          <a:latin typeface="+mn-lt"/>
                          <a:ea typeface="Calibri" panose="020F0502020204030204" pitchFamily="34" charset="0"/>
                          <a:cs typeface="Times New Roman" panose="02020603050405020304" pitchFamily="18" charset="0"/>
                        </a:rPr>
                        <a:t>Sandvik et al 2022</a:t>
                      </a:r>
                      <a:endParaRPr lang="en-GB"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0072" marR="30072" marT="0" marB="0"/>
                </a:tc>
                <a:extLst>
                  <a:ext uri="{0D108BD9-81ED-4DB2-BD59-A6C34878D82A}">
                    <a16:rowId xmlns:a16="http://schemas.microsoft.com/office/drawing/2014/main" val="3034985662"/>
                  </a:ext>
                </a:extLst>
              </a:tr>
              <a:tr h="416392">
                <a:tc>
                  <a:txBody>
                    <a:bodyPr/>
                    <a:lstStyle/>
                    <a:p>
                      <a:pPr marL="0" lvl="0" indent="0">
                        <a:lnSpc>
                          <a:spcPct val="150000"/>
                        </a:lnSpc>
                        <a:buFont typeface="+mj-lt"/>
                        <a:buNone/>
                      </a:pPr>
                      <a:r>
                        <a:rPr lang="en-US" sz="1400" dirty="0">
                          <a:effectLst/>
                        </a:rPr>
                        <a:t>6. Reduced costs</a:t>
                      </a:r>
                      <a:endParaRPr lang="en-GB"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0072" marR="30072" marT="0" marB="0"/>
                </a:tc>
                <a:tc>
                  <a:txBody>
                    <a:bodyPr/>
                    <a:lstStyle/>
                    <a:p>
                      <a:pPr>
                        <a:lnSpc>
                          <a:spcPct val="150000"/>
                        </a:lnSpc>
                      </a:pPr>
                      <a:r>
                        <a:rPr lang="en-GB" sz="1200" dirty="0">
                          <a:effectLst/>
                          <a:latin typeface="+mn-lt"/>
                          <a:ea typeface="Times New Roman" panose="02020603050405020304" pitchFamily="18" charset="0"/>
                          <a:cs typeface="Times New Roman" panose="02020603050405020304" pitchFamily="18" charset="0"/>
                        </a:rPr>
                        <a:t>The above reductions in costs of medication, increases in preventive medicine and reductions in use of secondary care and out of hours services, all add up to reduced costs for health systems. </a:t>
                      </a:r>
                    </a:p>
                  </a:txBody>
                  <a:tcPr marL="30072" marR="30072" marT="0" marB="0"/>
                </a:tc>
                <a:tc>
                  <a:txBody>
                    <a:bodyPr/>
                    <a:lstStyle/>
                    <a:p>
                      <a:pPr>
                        <a:lnSpc>
                          <a:spcPct val="150000"/>
                        </a:lnSpc>
                      </a:pPr>
                      <a:r>
                        <a:rPr lang="en-GB" sz="1200" dirty="0">
                          <a:effectLst/>
                          <a:latin typeface="+mn-lt"/>
                          <a:ea typeface="Times New Roman" panose="02020603050405020304" pitchFamily="18" charset="0"/>
                          <a:cs typeface="Times New Roman" panose="02020603050405020304" pitchFamily="18" charset="0"/>
                        </a:rPr>
                        <a:t>Bazemore et al 2018</a:t>
                      </a:r>
                    </a:p>
                    <a:p>
                      <a:pPr>
                        <a:lnSpc>
                          <a:spcPct val="150000"/>
                        </a:lnSpc>
                      </a:pPr>
                      <a:r>
                        <a:rPr lang="en-GB" sz="1200" dirty="0">
                          <a:effectLst/>
                          <a:latin typeface="+mn-lt"/>
                          <a:ea typeface="Times New Roman" panose="02020603050405020304" pitchFamily="18" charset="0"/>
                          <a:cs typeface="Times New Roman" panose="02020603050405020304" pitchFamily="18" charset="0"/>
                        </a:rPr>
                        <a:t>De </a:t>
                      </a:r>
                      <a:r>
                        <a:rPr lang="en-GB" sz="1200" dirty="0" err="1">
                          <a:effectLst/>
                          <a:latin typeface="+mn-lt"/>
                          <a:ea typeface="Times New Roman" panose="02020603050405020304" pitchFamily="18" charset="0"/>
                          <a:cs typeface="Times New Roman" panose="02020603050405020304" pitchFamily="18" charset="0"/>
                        </a:rPr>
                        <a:t>Maeseneer</a:t>
                      </a:r>
                      <a:r>
                        <a:rPr lang="en-GB" sz="1200" dirty="0">
                          <a:effectLst/>
                          <a:latin typeface="+mn-lt"/>
                          <a:ea typeface="Times New Roman" panose="02020603050405020304" pitchFamily="18" charset="0"/>
                          <a:cs typeface="Times New Roman" panose="02020603050405020304" pitchFamily="18" charset="0"/>
                        </a:rPr>
                        <a:t> 2003</a:t>
                      </a:r>
                    </a:p>
                  </a:txBody>
                  <a:tcPr marL="30072" marR="30072" marT="0" marB="0"/>
                </a:tc>
                <a:extLst>
                  <a:ext uri="{0D108BD9-81ED-4DB2-BD59-A6C34878D82A}">
                    <a16:rowId xmlns:a16="http://schemas.microsoft.com/office/drawing/2014/main" val="1986254553"/>
                  </a:ext>
                </a:extLst>
              </a:tr>
            </a:tbl>
          </a:graphicData>
        </a:graphic>
      </p:graphicFrame>
      <p:pic>
        <p:nvPicPr>
          <p:cNvPr id="3" name="Picture 2">
            <a:extLst>
              <a:ext uri="{FF2B5EF4-FFF2-40B4-BE49-F238E27FC236}">
                <a16:creationId xmlns:a16="http://schemas.microsoft.com/office/drawing/2014/main" id="{6D98F573-7AC6-7B8E-73C6-2B1EDB14786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08677" y="41712"/>
            <a:ext cx="1070054" cy="626330"/>
          </a:xfrm>
          <a:prstGeom prst="rect">
            <a:avLst/>
          </a:prstGeom>
        </p:spPr>
      </p:pic>
      <p:pic>
        <p:nvPicPr>
          <p:cNvPr id="5" name="Picture 4" descr="Image result for st leonard's practice exeter">
            <a:extLst>
              <a:ext uri="{FF2B5EF4-FFF2-40B4-BE49-F238E27FC236}">
                <a16:creationId xmlns:a16="http://schemas.microsoft.com/office/drawing/2014/main" id="{F4F225CA-923E-7D82-8B2B-4747C924989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1739" y="28140"/>
            <a:ext cx="1566040" cy="653475"/>
          </a:xfrm>
          <a:prstGeom prst="rect">
            <a:avLst/>
          </a:prstGeom>
          <a:noFill/>
          <a:effectLst>
            <a:softEdge rad="0"/>
          </a:effectLst>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5A156758-52E9-00C3-FA9C-BE3242356A05}"/>
              </a:ext>
            </a:extLst>
          </p:cNvPr>
          <p:cNvSpPr txBox="1"/>
          <p:nvPr/>
        </p:nvSpPr>
        <p:spPr>
          <a:xfrm>
            <a:off x="550273" y="6428075"/>
            <a:ext cx="6336704" cy="338554"/>
          </a:xfrm>
          <a:prstGeom prst="rect">
            <a:avLst/>
          </a:prstGeom>
          <a:noFill/>
        </p:spPr>
        <p:txBody>
          <a:bodyPr wrap="square" rtlCol="0">
            <a:spAutoFit/>
          </a:bodyPr>
          <a:lstStyle/>
          <a:p>
            <a:r>
              <a:rPr lang="en-GB" sz="1600" dirty="0"/>
              <a:t>© St Leonard’s Practice 2022</a:t>
            </a:r>
          </a:p>
        </p:txBody>
      </p:sp>
    </p:spTree>
    <p:extLst>
      <p:ext uri="{BB962C8B-B14F-4D97-AF65-F5344CB8AC3E}">
        <p14:creationId xmlns:p14="http://schemas.microsoft.com/office/powerpoint/2010/main" val="31698058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5866"/>
            <a:ext cx="8229600" cy="1143000"/>
          </a:xfrm>
        </p:spPr>
        <p:txBody>
          <a:bodyPr>
            <a:normAutofit fontScale="90000"/>
          </a:bodyPr>
          <a:lstStyle/>
          <a:p>
            <a:r>
              <a:rPr lang="en-GB" dirty="0"/>
              <a:t>Peer group influence on working GPs mediated by personal lists</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1704973"/>
            <a:ext cx="7530047" cy="40520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1259632" y="5949280"/>
            <a:ext cx="6768752" cy="369332"/>
          </a:xfrm>
          <a:prstGeom prst="rect">
            <a:avLst/>
          </a:prstGeom>
          <a:noFill/>
        </p:spPr>
        <p:txBody>
          <a:bodyPr wrap="square" rtlCol="0">
            <a:spAutoFit/>
          </a:bodyPr>
          <a:lstStyle/>
          <a:p>
            <a:r>
              <a:rPr lang="en-GB" dirty="0"/>
              <a:t>Pereira </a:t>
            </a:r>
            <a:r>
              <a:rPr lang="en-GB" dirty="0" err="1"/>
              <a:t>Gray</a:t>
            </a:r>
            <a:r>
              <a:rPr lang="en-GB" dirty="0"/>
              <a:t> D (1995) </a:t>
            </a:r>
            <a:r>
              <a:rPr lang="en-GB" dirty="0" err="1"/>
              <a:t>Harben</a:t>
            </a:r>
            <a:r>
              <a:rPr lang="en-GB" dirty="0"/>
              <a:t> lecture 1994</a:t>
            </a:r>
          </a:p>
        </p:txBody>
      </p:sp>
      <p:pic>
        <p:nvPicPr>
          <p:cNvPr id="4" name="Picture 3">
            <a:extLst>
              <a:ext uri="{FF2B5EF4-FFF2-40B4-BE49-F238E27FC236}">
                <a16:creationId xmlns:a16="http://schemas.microsoft.com/office/drawing/2014/main" id="{72E1CE98-A380-04BA-96A7-99C7BC8F1E4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08677" y="41712"/>
            <a:ext cx="1070054" cy="626330"/>
          </a:xfrm>
          <a:prstGeom prst="rect">
            <a:avLst/>
          </a:prstGeom>
        </p:spPr>
      </p:pic>
      <p:pic>
        <p:nvPicPr>
          <p:cNvPr id="5" name="Picture 4" descr="Image result for st leonard's practice exeter">
            <a:extLst>
              <a:ext uri="{FF2B5EF4-FFF2-40B4-BE49-F238E27FC236}">
                <a16:creationId xmlns:a16="http://schemas.microsoft.com/office/drawing/2014/main" id="{24184F09-78DA-BBCE-F964-633F526661D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1739" y="28140"/>
            <a:ext cx="1566040" cy="653475"/>
          </a:xfrm>
          <a:prstGeom prst="rect">
            <a:avLst/>
          </a:prstGeom>
          <a:noFill/>
          <a:effectLst>
            <a:softEdge rad="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78862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229600" cy="1143000"/>
          </a:xfrm>
        </p:spPr>
        <p:txBody>
          <a:bodyPr/>
          <a:lstStyle/>
          <a:p>
            <a:pPr algn="ctr"/>
            <a:r>
              <a:rPr lang="en-GB" dirty="0"/>
              <a:t>Continuity in decline</a:t>
            </a:r>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95536" y="1726084"/>
            <a:ext cx="5721754" cy="3719140"/>
          </a:xfrm>
        </p:spPr>
      </p:pic>
      <p:sp>
        <p:nvSpPr>
          <p:cNvPr id="6" name="TextBox 5"/>
          <p:cNvSpPr txBox="1"/>
          <p:nvPr/>
        </p:nvSpPr>
        <p:spPr>
          <a:xfrm>
            <a:off x="6156176" y="1988840"/>
            <a:ext cx="2664296" cy="2308324"/>
          </a:xfrm>
          <a:prstGeom prst="rect">
            <a:avLst/>
          </a:prstGeom>
          <a:noFill/>
        </p:spPr>
        <p:txBody>
          <a:bodyPr wrap="square" rtlCol="0">
            <a:spAutoFit/>
          </a:bodyPr>
          <a:lstStyle/>
          <a:p>
            <a:pPr algn="ctr"/>
            <a:r>
              <a:rPr lang="en-GB" b="1" dirty="0" err="1"/>
              <a:t>Levene</a:t>
            </a:r>
            <a:r>
              <a:rPr lang="en-GB" b="1" dirty="0"/>
              <a:t> et al (2018) used two questions on the national General Practice Patient Survey, related to continuity, to assess how continuity has has changed over time</a:t>
            </a:r>
          </a:p>
        </p:txBody>
      </p:sp>
      <p:sp>
        <p:nvSpPr>
          <p:cNvPr id="7" name="TextBox 6"/>
          <p:cNvSpPr txBox="1"/>
          <p:nvPr/>
        </p:nvSpPr>
        <p:spPr>
          <a:xfrm>
            <a:off x="467544" y="5704567"/>
            <a:ext cx="8136904" cy="1200329"/>
          </a:xfrm>
          <a:prstGeom prst="rect">
            <a:avLst/>
          </a:prstGeom>
          <a:noFill/>
        </p:spPr>
        <p:txBody>
          <a:bodyPr wrap="square" rtlCol="0">
            <a:spAutoFit/>
          </a:bodyPr>
          <a:lstStyle/>
          <a:p>
            <a:pPr lvl="0"/>
            <a:r>
              <a:rPr lang="en-GB" dirty="0" err="1"/>
              <a:t>Levene</a:t>
            </a:r>
            <a:r>
              <a:rPr lang="en-GB" dirty="0"/>
              <a:t> LS, Baker R, Walker N, Williams C, Wilson A, </a:t>
            </a:r>
            <a:r>
              <a:rPr lang="en-GB" dirty="0" err="1"/>
              <a:t>Bankart</a:t>
            </a:r>
            <a:r>
              <a:rPr lang="en-GB" dirty="0"/>
              <a:t> J. Predicting declines in perceived relationship continuity using practice deprivation scores: a longitudinal study in primary care. </a:t>
            </a:r>
            <a:r>
              <a:rPr lang="en-GB" i="1" dirty="0"/>
              <a:t>Br J Gen </a:t>
            </a:r>
            <a:r>
              <a:rPr lang="en-GB" i="1" dirty="0" err="1"/>
              <a:t>Pract</a:t>
            </a:r>
            <a:r>
              <a:rPr lang="en-GB" dirty="0"/>
              <a:t>. 2018; </a:t>
            </a:r>
            <a:r>
              <a:rPr lang="en-GB" b="1" dirty="0"/>
              <a:t>68</a:t>
            </a:r>
            <a:r>
              <a:rPr lang="en-GB" dirty="0"/>
              <a:t>:e420-e426.</a:t>
            </a:r>
          </a:p>
          <a:p>
            <a:r>
              <a:rPr lang="en-GB" dirty="0"/>
              <a:t> </a:t>
            </a:r>
          </a:p>
        </p:txBody>
      </p:sp>
      <p:pic>
        <p:nvPicPr>
          <p:cNvPr id="3" name="Picture 2">
            <a:extLst>
              <a:ext uri="{FF2B5EF4-FFF2-40B4-BE49-F238E27FC236}">
                <a16:creationId xmlns:a16="http://schemas.microsoft.com/office/drawing/2014/main" id="{706AC702-822B-A69F-2D97-70F44A6201D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08677" y="41712"/>
            <a:ext cx="1070054" cy="626330"/>
          </a:xfrm>
          <a:prstGeom prst="rect">
            <a:avLst/>
          </a:prstGeom>
        </p:spPr>
      </p:pic>
      <p:pic>
        <p:nvPicPr>
          <p:cNvPr id="4" name="Picture 3" descr="Image result for st leonard's practice exeter">
            <a:extLst>
              <a:ext uri="{FF2B5EF4-FFF2-40B4-BE49-F238E27FC236}">
                <a16:creationId xmlns:a16="http://schemas.microsoft.com/office/drawing/2014/main" id="{FB1C62C9-08DA-B9B4-FCEB-F145567E1BC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1739" y="28140"/>
            <a:ext cx="1566040" cy="653475"/>
          </a:xfrm>
          <a:prstGeom prst="rect">
            <a:avLst/>
          </a:prstGeom>
          <a:noFill/>
          <a:effectLst>
            <a:softEdge rad="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89258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1069</TotalTime>
  <Words>1603</Words>
  <Application>Microsoft Office PowerPoint</Application>
  <PresentationFormat>On-screen Show (4:3)</PresentationFormat>
  <Paragraphs>165</Paragraphs>
  <Slides>13</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BlinkMacSystemFont</vt:lpstr>
      <vt:lpstr>Calibri</vt:lpstr>
      <vt:lpstr>Symbol</vt:lpstr>
      <vt:lpstr>Times New Roman</vt:lpstr>
      <vt:lpstr>Office Theme</vt:lpstr>
      <vt:lpstr>PowerPoint Presentation</vt:lpstr>
      <vt:lpstr>Summary of core evidence of benefits for patients of continuity of doctor care</vt:lpstr>
      <vt:lpstr>PowerPoint Presentation</vt:lpstr>
      <vt:lpstr>Patients may change with continuity</vt:lpstr>
      <vt:lpstr>Doctors may change with continuity</vt:lpstr>
      <vt:lpstr>Advantages for GPs of greater continuity of care.</vt:lpstr>
      <vt:lpstr>Advantages for the NHS of greater continuity of care</vt:lpstr>
      <vt:lpstr>Peer group influence on working GPs mediated by personal lists</vt:lpstr>
      <vt:lpstr>Continuity in decline</vt:lpstr>
      <vt:lpstr>PowerPoint Presentation</vt:lpstr>
      <vt:lpstr>SLICC by 5 year age band 2016-2017</vt:lpstr>
      <vt:lpstr>Comparison of SLICC and UPC</vt:lpstr>
      <vt:lpstr>Comparison of SLICC and UPC</vt:lpstr>
    </vt:vector>
  </TitlesOfParts>
  <Company>NHS Devon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Kate Sidaway-Lee</dc:creator>
  <cp:lastModifiedBy>SIDAWAY-LEE, Kate (ST LEONARDS PRACTICE)</cp:lastModifiedBy>
  <cp:revision>31</cp:revision>
  <cp:lastPrinted>2022-08-30T11:58:06Z</cp:lastPrinted>
  <dcterms:created xsi:type="dcterms:W3CDTF">2019-01-29T15:34:01Z</dcterms:created>
  <dcterms:modified xsi:type="dcterms:W3CDTF">2023-05-09T12:32:10Z</dcterms:modified>
</cp:coreProperties>
</file>